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7.xml" ContentType="application/vnd.openxmlformats-officedocument.drawingml.chart+xml"/>
  <Override PartName="/ppt/notesSlides/notesSlide9.xml" ContentType="application/vnd.openxmlformats-officedocument.presentationml.notesSlide+xml"/>
  <Override PartName="/ppt/charts/chart8.xml" ContentType="application/vnd.openxmlformats-officedocument.drawingml.chart+xml"/>
  <Override PartName="/ppt/notesSlides/notesSlide10.xml" ContentType="application/vnd.openxmlformats-officedocument.presentationml.notesSlide+xml"/>
  <Override PartName="/ppt/charts/chart9.xml" ContentType="application/vnd.openxmlformats-officedocument.drawingml.char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0.xml" ContentType="application/vnd.openxmlformats-officedocument.drawingml.char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11.xml" ContentType="application/vnd.openxmlformats-officedocument.drawingml.chart+xml"/>
  <Override PartName="/ppt/notesSlides/notesSlide15.xml" ContentType="application/vnd.openxmlformats-officedocument.presentationml.notesSlide+xml"/>
  <Override PartName="/ppt/charts/chart12.xml" ContentType="application/vnd.openxmlformats-officedocument.drawingml.chart+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13.xml" ContentType="application/vnd.openxmlformats-officedocument.drawingml.chart+xml"/>
  <Override PartName="/ppt/notesSlides/notesSlide18.xml" ContentType="application/vnd.openxmlformats-officedocument.presentationml.notesSlide+xml"/>
  <Override PartName="/ppt/charts/chart14.xml" ContentType="application/vnd.openxmlformats-officedocument.drawingml.chart+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rts/chart15.xml" ContentType="application/vnd.openxmlformats-officedocument.drawingml.chart+xml"/>
  <Override PartName="/ppt/notesSlides/notesSlide21.xml" ContentType="application/vnd.openxmlformats-officedocument.presentationml.notesSlide+xml"/>
  <Override PartName="/ppt/charts/chart16.xml" ContentType="application/vnd.openxmlformats-officedocument.drawingml.chart+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17.xml" ContentType="application/vnd.openxmlformats-officedocument.drawingml.chart+xml"/>
  <Override PartName="/ppt/notesSlides/notesSlide24.xml" ContentType="application/vnd.openxmlformats-officedocument.presentationml.notesSlide+xml"/>
  <Override PartName="/ppt/charts/chart18.xml" ContentType="application/vnd.openxmlformats-officedocument.drawingml.chart+xml"/>
  <Override PartName="/ppt/notesSlides/notesSlide25.xml" ContentType="application/vnd.openxmlformats-officedocument.presentationml.notesSlide+xml"/>
  <Override PartName="/ppt/charts/chart19.xml" ContentType="application/vnd.openxmlformats-officedocument.drawingml.chart+xml"/>
  <Override PartName="/ppt/notesSlides/notesSlide26.xml" ContentType="application/vnd.openxmlformats-officedocument.presentationml.notesSlide+xml"/>
  <Override PartName="/ppt/charts/chart20.xml" ContentType="application/vnd.openxmlformats-officedocument.drawingml.chart+xml"/>
  <Override PartName="/ppt/notesSlides/notesSlide27.xml" ContentType="application/vnd.openxmlformats-officedocument.presentationml.notesSlide+xml"/>
  <Override PartName="/ppt/charts/chart21.xml" ContentType="application/vnd.openxmlformats-officedocument.drawingml.chart+xml"/>
  <Override PartName="/ppt/notesSlides/notesSlide28.xml" ContentType="application/vnd.openxmlformats-officedocument.presentationml.notesSlide+xml"/>
  <Override PartName="/ppt/charts/chart22.xml" ContentType="application/vnd.openxmlformats-officedocument.drawingml.chart+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rts/chart23.xml" ContentType="application/vnd.openxmlformats-officedocument.drawingml.chart+xml"/>
  <Override PartName="/ppt/notesSlides/notesSlide31.xml" ContentType="application/vnd.openxmlformats-officedocument.presentationml.notesSlide+xml"/>
  <Override PartName="/ppt/charts/chart24.xml" ContentType="application/vnd.openxmlformats-officedocument.drawingml.chart+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charts/chart25.xml" ContentType="application/vnd.openxmlformats-officedocument.drawingml.chart+xml"/>
  <Override PartName="/ppt/notesSlides/notesSlide34.xml" ContentType="application/vnd.openxmlformats-officedocument.presentationml.notesSlide+xml"/>
  <Override PartName="/ppt/charts/chart26.xml" ContentType="application/vnd.openxmlformats-officedocument.drawingml.chart+xml"/>
  <Override PartName="/ppt/notesSlides/notesSlide35.xml" ContentType="application/vnd.openxmlformats-officedocument.presentationml.notesSlide+xml"/>
  <Override PartName="/ppt/charts/chart27.xml" ContentType="application/vnd.openxmlformats-officedocument.drawingml.chart+xml"/>
  <Override PartName="/ppt/notesSlides/notesSlide36.xml" ContentType="application/vnd.openxmlformats-officedocument.presentationml.notesSlide+xml"/>
  <Override PartName="/ppt/charts/chart28.xml" ContentType="application/vnd.openxmlformats-officedocument.drawingml.chart+xml"/>
  <Override PartName="/ppt/notesSlides/notesSlide37.xml" ContentType="application/vnd.openxmlformats-officedocument.presentationml.notesSlide+xml"/>
  <Override PartName="/ppt/charts/chart29.xml" ContentType="application/vnd.openxmlformats-officedocument.drawingml.chart+xml"/>
  <Override PartName="/ppt/notesSlides/notesSlide38.xml" ContentType="application/vnd.openxmlformats-officedocument.presentationml.notesSlide+xml"/>
  <Override PartName="/ppt/charts/chart30.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256" r:id="rId2"/>
    <p:sldId id="367" r:id="rId3"/>
    <p:sldId id="258" r:id="rId4"/>
    <p:sldId id="359" r:id="rId5"/>
    <p:sldId id="262" r:id="rId6"/>
    <p:sldId id="264" r:id="rId7"/>
    <p:sldId id="350" r:id="rId8"/>
    <p:sldId id="371" r:id="rId9"/>
    <p:sldId id="278" r:id="rId10"/>
    <p:sldId id="360" r:id="rId11"/>
    <p:sldId id="364" r:id="rId12"/>
    <p:sldId id="372" r:id="rId13"/>
    <p:sldId id="280" r:id="rId14"/>
    <p:sldId id="373" r:id="rId15"/>
    <p:sldId id="292" r:id="rId16"/>
    <p:sldId id="365" r:id="rId17"/>
    <p:sldId id="374" r:id="rId18"/>
    <p:sldId id="285" r:id="rId19"/>
    <p:sldId id="363" r:id="rId20"/>
    <p:sldId id="375" r:id="rId21"/>
    <p:sldId id="288" r:id="rId22"/>
    <p:sldId id="290" r:id="rId23"/>
    <p:sldId id="376" r:id="rId24"/>
    <p:sldId id="323" r:id="rId25"/>
    <p:sldId id="294" r:id="rId26"/>
    <p:sldId id="296" r:id="rId27"/>
    <p:sldId id="326" r:id="rId28"/>
    <p:sldId id="327" r:id="rId29"/>
    <p:sldId id="307" r:id="rId30"/>
    <p:sldId id="377" r:id="rId31"/>
    <p:sldId id="368" r:id="rId32"/>
    <p:sldId id="369" r:id="rId33"/>
    <p:sldId id="370" r:id="rId34"/>
    <p:sldId id="345" r:id="rId35"/>
    <p:sldId id="338" r:id="rId36"/>
    <p:sldId id="329" r:id="rId37"/>
    <p:sldId id="331" r:id="rId38"/>
    <p:sldId id="332" r:id="rId39"/>
    <p:sldId id="342" r:id="rId40"/>
    <p:sldId id="366"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iktoria Mgaloblishvili" initials="VM" lastIdx="1" clrIdx="0">
    <p:extLst>
      <p:ext uri="{19B8F6BF-5375-455C-9EA6-DF929625EA0E}">
        <p15:presenceInfo xmlns:p15="http://schemas.microsoft.com/office/powerpoint/2012/main" userId="S::vmgaloblishvili@bkconstruction.ge::2a6854d8-5bf8-4303-9d87-2bed4790a70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63"/>
  </p:normalViewPr>
  <p:slideViewPr>
    <p:cSldViewPr>
      <p:cViewPr varScale="1">
        <p:scale>
          <a:sx n="108" d="100"/>
          <a:sy n="108" d="100"/>
        </p:scale>
        <p:origin x="170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9163"/>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3.xml.rels><?xml version="1.0" encoding="UTF-8" standalone="yes"?>
<Relationships xmlns="http://schemas.openxmlformats.org/package/2006/relationships"><Relationship Id="rId1" Type="http://schemas.openxmlformats.org/officeDocument/2006/relationships/oleObject" Target="file:///D:\chemi%20failebi\korona\bazebi\II%20talga\&#4322;&#4304;&#4314;&#4326;&#4308;&#4305;&#4312;&#4321;%20&#4328;&#4308;&#4307;&#4304;&#4320;&#4308;&#4305;&#4304;_&#4307;&#4312;&#4304;&#4306;&#4320;&#4304;&#4315;&#4308;&#4305;&#4312;.xlsx" TargetMode="External"/></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oleObject" Target="file:///D:\chemi%20failebi\korona\bazebi\III%20&#4322;&#4304;&#4314;&#4326;&#4304;\I-III%20&#4322;&#4304;&#4314;&#4326;&#4308;&#4305;&#4312;&#4321;%20&#4328;&#4308;&#4307;&#4304;&#4320;&#4308;&#4305;&#4304;_18.05.20.xlsx" TargetMode="External"/></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What </a:t>
            </a:r>
            <a:r>
              <a:rPr lang="en-US" sz="1400"/>
              <a:t>is the monthly income of your family right </a:t>
            </a:r>
            <a:r>
              <a:rPr lang="en-US" sz="1400" dirty="0"/>
              <a:t>now?</a:t>
            </a:r>
          </a:p>
        </c:rich>
      </c:tx>
      <c:overlay val="0"/>
    </c:title>
    <c:autoTitleDeleted val="0"/>
    <c:plotArea>
      <c:layout>
        <c:manualLayout>
          <c:layoutTarget val="inner"/>
          <c:xMode val="edge"/>
          <c:yMode val="edge"/>
          <c:x val="0.27107878464344515"/>
          <c:y val="0.16734266550014584"/>
          <c:w val="0.69697673384047354"/>
          <c:h val="0.71088845144356982"/>
        </c:manualLayout>
      </c:layout>
      <c:barChart>
        <c:barDir val="bar"/>
        <c:grouping val="clustered"/>
        <c:varyColors val="0"/>
        <c:ser>
          <c:idx val="0"/>
          <c:order val="0"/>
          <c:tx>
            <c:strRef>
              <c:f>Sheet1!$B$1</c:f>
              <c:strCache>
                <c:ptCount val="1"/>
                <c:pt idx="0">
                  <c:v>First wave</c:v>
                </c:pt>
              </c:strCache>
            </c:strRef>
          </c:tx>
          <c:invertIfNegative val="0"/>
          <c:dLbls>
            <c:spPr>
              <a:noFill/>
              <a:ln>
                <a:noFill/>
              </a:ln>
              <a:effectLst/>
            </c:spPr>
            <c:txPr>
              <a:bodyPr/>
              <a:lstStyle/>
              <a:p>
                <a:pPr algn="ctr">
                  <a:defRPr sz="9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0-300</c:v>
                </c:pt>
                <c:pt idx="1">
                  <c:v>301-500</c:v>
                </c:pt>
                <c:pt idx="2">
                  <c:v>501-700</c:v>
                </c:pt>
                <c:pt idx="3">
                  <c:v>701-900</c:v>
                </c:pt>
                <c:pt idx="4">
                  <c:v>901-1100</c:v>
                </c:pt>
                <c:pt idx="5">
                  <c:v>1101-1500</c:v>
                </c:pt>
                <c:pt idx="6">
                  <c:v>1501-2000</c:v>
                </c:pt>
                <c:pt idx="7">
                  <c:v>2001-2500</c:v>
                </c:pt>
                <c:pt idx="8">
                  <c:v>2501-3000</c:v>
                </c:pt>
                <c:pt idx="9">
                  <c:v>more than 3000</c:v>
                </c:pt>
                <c:pt idx="10">
                  <c:v>refusal to respond</c:v>
                </c:pt>
              </c:strCache>
            </c:strRef>
          </c:cat>
          <c:val>
            <c:numRef>
              <c:f>Sheet1!$B$2:$B$12</c:f>
              <c:numCache>
                <c:formatCode>###0.0</c:formatCode>
                <c:ptCount val="11"/>
                <c:pt idx="0">
                  <c:v>22</c:v>
                </c:pt>
                <c:pt idx="1">
                  <c:v>16.399999999999999</c:v>
                </c:pt>
                <c:pt idx="2">
                  <c:v>11.1</c:v>
                </c:pt>
                <c:pt idx="3">
                  <c:v>5.9</c:v>
                </c:pt>
                <c:pt idx="4">
                  <c:v>7.1</c:v>
                </c:pt>
                <c:pt idx="5">
                  <c:v>7.3</c:v>
                </c:pt>
                <c:pt idx="6">
                  <c:v>3.2</c:v>
                </c:pt>
                <c:pt idx="7">
                  <c:v>1</c:v>
                </c:pt>
                <c:pt idx="8">
                  <c:v>1</c:v>
                </c:pt>
                <c:pt idx="9">
                  <c:v>1</c:v>
                </c:pt>
                <c:pt idx="10">
                  <c:v>24</c:v>
                </c:pt>
              </c:numCache>
            </c:numRef>
          </c:val>
          <c:extLst>
            <c:ext xmlns:c16="http://schemas.microsoft.com/office/drawing/2014/chart" uri="{C3380CC4-5D6E-409C-BE32-E72D297353CC}">
              <c16:uniqueId val="{00000000-F22C-4A85-9EF2-2A97A9E9472A}"/>
            </c:ext>
          </c:extLst>
        </c:ser>
        <c:ser>
          <c:idx val="1"/>
          <c:order val="1"/>
          <c:tx>
            <c:strRef>
              <c:f>Sheet1!$C$1</c:f>
              <c:strCache>
                <c:ptCount val="1"/>
                <c:pt idx="0">
                  <c:v>Second wave</c:v>
                </c:pt>
              </c:strCache>
            </c:strRef>
          </c:tx>
          <c:invertIfNegative val="0"/>
          <c:dLbls>
            <c:spPr>
              <a:noFill/>
              <a:ln>
                <a:noFill/>
              </a:ln>
              <a:effectLst/>
            </c:spPr>
            <c:txPr>
              <a:bodyPr wrap="square" lIns="38100" tIns="19050" rIns="38100" bIns="19050" anchor="ctr">
                <a:spAutoFit/>
              </a:bodyPr>
              <a:lstStyle/>
              <a:p>
                <a:pPr>
                  <a:defRPr sz="9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0-300</c:v>
                </c:pt>
                <c:pt idx="1">
                  <c:v>301-500</c:v>
                </c:pt>
                <c:pt idx="2">
                  <c:v>501-700</c:v>
                </c:pt>
                <c:pt idx="3">
                  <c:v>701-900</c:v>
                </c:pt>
                <c:pt idx="4">
                  <c:v>901-1100</c:v>
                </c:pt>
                <c:pt idx="5">
                  <c:v>1101-1500</c:v>
                </c:pt>
                <c:pt idx="6">
                  <c:v>1501-2000</c:v>
                </c:pt>
                <c:pt idx="7">
                  <c:v>2001-2500</c:v>
                </c:pt>
                <c:pt idx="8">
                  <c:v>2501-3000</c:v>
                </c:pt>
                <c:pt idx="9">
                  <c:v>more than 3000</c:v>
                </c:pt>
                <c:pt idx="10">
                  <c:v>refusal to respond</c:v>
                </c:pt>
              </c:strCache>
            </c:strRef>
          </c:cat>
          <c:val>
            <c:numRef>
              <c:f>Sheet1!$C$2:$C$12</c:f>
              <c:numCache>
                <c:formatCode>###0.0</c:formatCode>
                <c:ptCount val="11"/>
                <c:pt idx="0">
                  <c:v>29.2</c:v>
                </c:pt>
                <c:pt idx="1">
                  <c:v>16.8</c:v>
                </c:pt>
                <c:pt idx="2">
                  <c:v>9.3000000000000007</c:v>
                </c:pt>
                <c:pt idx="3">
                  <c:v>6.2</c:v>
                </c:pt>
                <c:pt idx="4">
                  <c:v>4.9000000000000004</c:v>
                </c:pt>
                <c:pt idx="5">
                  <c:v>4.0999999999999996</c:v>
                </c:pt>
                <c:pt idx="6">
                  <c:v>2.1</c:v>
                </c:pt>
                <c:pt idx="7" formatCode="####.0">
                  <c:v>0.8</c:v>
                </c:pt>
                <c:pt idx="8">
                  <c:v>1.3</c:v>
                </c:pt>
                <c:pt idx="9" formatCode="####.0">
                  <c:v>0.6</c:v>
                </c:pt>
                <c:pt idx="10">
                  <c:v>24.7</c:v>
                </c:pt>
              </c:numCache>
            </c:numRef>
          </c:val>
          <c:extLst>
            <c:ext xmlns:c16="http://schemas.microsoft.com/office/drawing/2014/chart" uri="{C3380CC4-5D6E-409C-BE32-E72D297353CC}">
              <c16:uniqueId val="{00000001-F22C-4A85-9EF2-2A97A9E9472A}"/>
            </c:ext>
          </c:extLst>
        </c:ser>
        <c:ser>
          <c:idx val="2"/>
          <c:order val="2"/>
          <c:tx>
            <c:strRef>
              <c:f>Sheet1!$D$1</c:f>
              <c:strCache>
                <c:ptCount val="1"/>
                <c:pt idx="0">
                  <c:v>Third wave</c:v>
                </c:pt>
              </c:strCache>
            </c:strRef>
          </c:tx>
          <c:invertIfNegative val="0"/>
          <c:dLbls>
            <c:spPr>
              <a:noFill/>
              <a:ln>
                <a:noFill/>
              </a:ln>
              <a:effectLst/>
            </c:spPr>
            <c:txPr>
              <a:bodyPr/>
              <a:lstStyle/>
              <a:p>
                <a:pPr algn="ctr">
                  <a:defRPr sz="9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0-300</c:v>
                </c:pt>
                <c:pt idx="1">
                  <c:v>301-500</c:v>
                </c:pt>
                <c:pt idx="2">
                  <c:v>501-700</c:v>
                </c:pt>
                <c:pt idx="3">
                  <c:v>701-900</c:v>
                </c:pt>
                <c:pt idx="4">
                  <c:v>901-1100</c:v>
                </c:pt>
                <c:pt idx="5">
                  <c:v>1101-1500</c:v>
                </c:pt>
                <c:pt idx="6">
                  <c:v>1501-2000</c:v>
                </c:pt>
                <c:pt idx="7">
                  <c:v>2001-2500</c:v>
                </c:pt>
                <c:pt idx="8">
                  <c:v>2501-3000</c:v>
                </c:pt>
                <c:pt idx="9">
                  <c:v>more than 3000</c:v>
                </c:pt>
                <c:pt idx="10">
                  <c:v>refusal to respond</c:v>
                </c:pt>
              </c:strCache>
            </c:strRef>
          </c:cat>
          <c:val>
            <c:numRef>
              <c:f>Sheet1!$D$2:$D$12</c:f>
              <c:numCache>
                <c:formatCode>###0.0</c:formatCode>
                <c:ptCount val="11"/>
                <c:pt idx="0">
                  <c:v>23.6</c:v>
                </c:pt>
                <c:pt idx="1">
                  <c:v>17.7</c:v>
                </c:pt>
                <c:pt idx="2">
                  <c:v>9.1999999999999993</c:v>
                </c:pt>
                <c:pt idx="3">
                  <c:v>6.9</c:v>
                </c:pt>
                <c:pt idx="4">
                  <c:v>6.5</c:v>
                </c:pt>
                <c:pt idx="5">
                  <c:v>5.0999999999999996</c:v>
                </c:pt>
                <c:pt idx="6">
                  <c:v>3</c:v>
                </c:pt>
                <c:pt idx="7">
                  <c:v>1.3</c:v>
                </c:pt>
                <c:pt idx="8" formatCode="####.0">
                  <c:v>0.9</c:v>
                </c:pt>
                <c:pt idx="9">
                  <c:v>1.1000000000000001</c:v>
                </c:pt>
                <c:pt idx="10">
                  <c:v>24.7</c:v>
                </c:pt>
              </c:numCache>
            </c:numRef>
          </c:val>
          <c:extLst>
            <c:ext xmlns:c16="http://schemas.microsoft.com/office/drawing/2014/chart" uri="{C3380CC4-5D6E-409C-BE32-E72D297353CC}">
              <c16:uniqueId val="{00000002-F22C-4A85-9EF2-2A97A9E9472A}"/>
            </c:ext>
          </c:extLst>
        </c:ser>
        <c:dLbls>
          <c:showLegendKey val="0"/>
          <c:showVal val="0"/>
          <c:showCatName val="0"/>
          <c:showSerName val="0"/>
          <c:showPercent val="0"/>
          <c:showBubbleSize val="0"/>
        </c:dLbls>
        <c:gapWidth val="75"/>
        <c:overlap val="-25"/>
        <c:axId val="193229872"/>
        <c:axId val="193230992"/>
      </c:barChart>
      <c:catAx>
        <c:axId val="193229872"/>
        <c:scaling>
          <c:orientation val="maxMin"/>
        </c:scaling>
        <c:delete val="0"/>
        <c:axPos val="l"/>
        <c:numFmt formatCode="General" sourceLinked="0"/>
        <c:majorTickMark val="none"/>
        <c:minorTickMark val="none"/>
        <c:tickLblPos val="nextTo"/>
        <c:txPr>
          <a:bodyPr/>
          <a:lstStyle/>
          <a:p>
            <a:pPr>
              <a:defRPr sz="1100" baseline="0"/>
            </a:pPr>
            <a:endParaRPr lang="en-US"/>
          </a:p>
        </c:txPr>
        <c:crossAx val="193230992"/>
        <c:crosses val="autoZero"/>
        <c:auto val="1"/>
        <c:lblAlgn val="ctr"/>
        <c:lblOffset val="100"/>
        <c:noMultiLvlLbl val="0"/>
      </c:catAx>
      <c:valAx>
        <c:axId val="193230992"/>
        <c:scaling>
          <c:orientation val="minMax"/>
        </c:scaling>
        <c:delete val="1"/>
        <c:axPos val="t"/>
        <c:numFmt formatCode="###0.0" sourceLinked="1"/>
        <c:majorTickMark val="none"/>
        <c:minorTickMark val="none"/>
        <c:tickLblPos val="none"/>
        <c:crossAx val="193229872"/>
        <c:crosses val="autoZero"/>
        <c:crossBetween val="between"/>
      </c:valAx>
    </c:plotArea>
    <c:legend>
      <c:legendPos val="b"/>
      <c:layout>
        <c:manualLayout>
          <c:xMode val="edge"/>
          <c:yMode val="edge"/>
          <c:x val="1.2967129108861402E-3"/>
          <c:y val="0.8936502028155574"/>
          <c:w val="0.9974064682592636"/>
          <c:h val="8.2107319918343538E-2"/>
        </c:manualLayout>
      </c:layout>
      <c:overlay val="0"/>
      <c:txPr>
        <a:bodyPr/>
        <a:lstStyle/>
        <a:p>
          <a:pPr>
            <a:defRPr sz="1200" baseline="0"/>
          </a:pPr>
          <a:endParaRPr lang="en-US"/>
        </a:p>
      </c:txPr>
    </c:legend>
    <c:plotVisOnly val="1"/>
    <c:dispBlanksAs val="gap"/>
    <c:showDLblsOverMax val="0"/>
  </c:chart>
  <c:txPr>
    <a:bodyPr/>
    <a:lstStyle/>
    <a:p>
      <a:pPr>
        <a:defRPr sz="14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Attitudes toward coping with COVID-19</a:t>
            </a:r>
          </a:p>
          <a:p>
            <a:pPr>
              <a:defRPr/>
            </a:pPr>
            <a:r>
              <a:rPr lang="en-US" sz="1400" b="0" dirty="0">
                <a:solidFill>
                  <a:schemeClr val="tx1"/>
                </a:solidFill>
              </a:rPr>
              <a:t>(MEAN</a:t>
            </a:r>
            <a:r>
              <a:rPr lang="ka-GE" sz="1400" b="0" dirty="0">
                <a:solidFill>
                  <a:schemeClr val="tx1"/>
                </a:solidFill>
              </a:rPr>
              <a:t> </a:t>
            </a:r>
            <a:r>
              <a:rPr lang="en-US" sz="1400" b="0" dirty="0">
                <a:solidFill>
                  <a:schemeClr val="tx1"/>
                </a:solidFill>
              </a:rPr>
              <a:t>on a 7-point scale)</a:t>
            </a:r>
          </a:p>
        </c:rich>
      </c:tx>
      <c:overlay val="0"/>
    </c:title>
    <c:autoTitleDeleted val="0"/>
    <c:plotArea>
      <c:layout/>
      <c:barChart>
        <c:barDir val="bar"/>
        <c:grouping val="clustered"/>
        <c:varyColors val="0"/>
        <c:ser>
          <c:idx val="0"/>
          <c:order val="0"/>
          <c:tx>
            <c:strRef>
              <c:f>Sheet1!$B$1</c:f>
              <c:strCache>
                <c:ptCount val="1"/>
                <c:pt idx="0">
                  <c:v>First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What is the probability of you getting infected with the new coronavirus?
(1- "very low"; 7- "very high")</c:v>
                </c:pt>
                <c:pt idx="1">
                  <c:v>How difficult do you think it will be for you to endure the new coronavirus?
(1 - "very easy"; 7 - "very difficult")</c:v>
                </c:pt>
                <c:pt idx="2">
                  <c:v>How vulnerable do you think you are to the new coronavirus?
(1 - "completely unprotected"; 7 - "completely protected")</c:v>
                </c:pt>
                <c:pt idx="3">
                  <c:v>I have a feeling that the new coronavirus is....
(1 - "very close to me"; 7 - "very far from me")</c:v>
                </c:pt>
                <c:pt idx="4">
                  <c:v>For me, avoiding infection with the new coronavirus in this condition is 
(1 - "very difficult"; 7 - "very easy")</c:v>
                </c:pt>
              </c:strCache>
            </c:strRef>
          </c:cat>
          <c:val>
            <c:numRef>
              <c:f>Sheet1!$B$2:$B$6</c:f>
              <c:numCache>
                <c:formatCode>###0.00</c:formatCode>
                <c:ptCount val="5"/>
                <c:pt idx="0">
                  <c:v>3.435754189944134</c:v>
                </c:pt>
                <c:pt idx="1">
                  <c:v>4.0091623036649215</c:v>
                </c:pt>
                <c:pt idx="2">
                  <c:v>4.4665924276169262</c:v>
                </c:pt>
                <c:pt idx="3">
                  <c:v>4.5841807909604517</c:v>
                </c:pt>
                <c:pt idx="4">
                  <c:v>5.0664589823468331</c:v>
                </c:pt>
              </c:numCache>
            </c:numRef>
          </c:val>
          <c:extLst>
            <c:ext xmlns:c16="http://schemas.microsoft.com/office/drawing/2014/chart" uri="{C3380CC4-5D6E-409C-BE32-E72D297353CC}">
              <c16:uniqueId val="{00000000-57D1-4AB2-8E55-A3C22D3C933A}"/>
            </c:ext>
          </c:extLst>
        </c:ser>
        <c:ser>
          <c:idx val="1"/>
          <c:order val="1"/>
          <c:tx>
            <c:strRef>
              <c:f>Sheet1!$C$1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What is the probability of you getting infected with the new coronavirus?
(1- "very low"; 7- "very high")</c:v>
                </c:pt>
                <c:pt idx="1">
                  <c:v>How difficult do you think it will be for you to endure the new coronavirus?
(1 - "very easy"; 7 - "very difficult")</c:v>
                </c:pt>
                <c:pt idx="2">
                  <c:v>How vulnerable do you think you are to the new coronavirus?
(1 - "completely unprotected"; 7 - "completely protected")</c:v>
                </c:pt>
                <c:pt idx="3">
                  <c:v>I have a feeling that the new coronavirus is....
(1 - "very close to me"; 7 - "very far from me")</c:v>
                </c:pt>
                <c:pt idx="4">
                  <c:v>For me, avoiding infection with the new coronavirus in this condition is 
(1 - "very difficult"; 7 - "very easy")</c:v>
                </c:pt>
              </c:strCache>
            </c:strRef>
          </c:cat>
          <c:val>
            <c:numRef>
              <c:f>Sheet1!$C$2:$C$6</c:f>
              <c:numCache>
                <c:formatCode>###0.00</c:formatCode>
                <c:ptCount val="5"/>
                <c:pt idx="0">
                  <c:v>3.1892473118279572</c:v>
                </c:pt>
                <c:pt idx="1">
                  <c:v>3.7516425755584759</c:v>
                </c:pt>
                <c:pt idx="2">
                  <c:v>4.6132177681473454</c:v>
                </c:pt>
                <c:pt idx="3">
                  <c:v>4.810227272727273</c:v>
                </c:pt>
                <c:pt idx="4">
                  <c:v>5.4308012486992716</c:v>
                </c:pt>
              </c:numCache>
            </c:numRef>
          </c:val>
          <c:extLst>
            <c:ext xmlns:c16="http://schemas.microsoft.com/office/drawing/2014/chart" uri="{C3380CC4-5D6E-409C-BE32-E72D297353CC}">
              <c16:uniqueId val="{00000001-57D1-4AB2-8E55-A3C22D3C933A}"/>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What is the probability of you getting infected with the new coronavirus?
(1- "very low"; 7- "very high")</c:v>
                </c:pt>
                <c:pt idx="1">
                  <c:v>How difficult do you think it will be for you to endure the new coronavirus?
(1 - "very easy"; 7 - "very difficult")</c:v>
                </c:pt>
                <c:pt idx="2">
                  <c:v>How vulnerable do you think you are to the new coronavirus?
(1 - "completely unprotected"; 7 - "completely protected")</c:v>
                </c:pt>
                <c:pt idx="3">
                  <c:v>I have a feeling that the new coronavirus is....
(1 - "very close to me"; 7 - "very far from me")</c:v>
                </c:pt>
                <c:pt idx="4">
                  <c:v>For me, avoiding infection with the new coronavirus in this condition is 
(1 - "very difficult"; 7 - "very easy")</c:v>
                </c:pt>
              </c:strCache>
            </c:strRef>
          </c:cat>
          <c:val>
            <c:numRef>
              <c:f>Sheet1!$D$2:$D$6</c:f>
              <c:numCache>
                <c:formatCode>###0.00</c:formatCode>
                <c:ptCount val="5"/>
                <c:pt idx="0">
                  <c:v>3.0044296788482834</c:v>
                </c:pt>
                <c:pt idx="1">
                  <c:v>3.5565669700910272</c:v>
                </c:pt>
                <c:pt idx="2">
                  <c:v>4.8752711496746208</c:v>
                </c:pt>
                <c:pt idx="3">
                  <c:v>5.1638608305274971</c:v>
                </c:pt>
                <c:pt idx="4">
                  <c:v>5.4758974358974362</c:v>
                </c:pt>
              </c:numCache>
            </c:numRef>
          </c:val>
          <c:extLst>
            <c:ext xmlns:c16="http://schemas.microsoft.com/office/drawing/2014/chart" uri="{C3380CC4-5D6E-409C-BE32-E72D297353CC}">
              <c16:uniqueId val="{00000002-57D1-4AB2-8E55-A3C22D3C933A}"/>
            </c:ext>
          </c:extLst>
        </c:ser>
        <c:dLbls>
          <c:showLegendKey val="0"/>
          <c:showVal val="0"/>
          <c:showCatName val="0"/>
          <c:showSerName val="0"/>
          <c:showPercent val="0"/>
          <c:showBubbleSize val="0"/>
        </c:dLbls>
        <c:gapWidth val="75"/>
        <c:overlap val="-25"/>
        <c:axId val="196265216"/>
        <c:axId val="196811824"/>
      </c:barChart>
      <c:catAx>
        <c:axId val="196265216"/>
        <c:scaling>
          <c:orientation val="maxMin"/>
        </c:scaling>
        <c:delete val="0"/>
        <c:axPos val="l"/>
        <c:numFmt formatCode="General" sourceLinked="0"/>
        <c:majorTickMark val="none"/>
        <c:minorTickMark val="none"/>
        <c:tickLblPos val="nextTo"/>
        <c:txPr>
          <a:bodyPr/>
          <a:lstStyle/>
          <a:p>
            <a:pPr>
              <a:defRPr sz="1000"/>
            </a:pPr>
            <a:endParaRPr lang="en-US"/>
          </a:p>
        </c:txPr>
        <c:crossAx val="196811824"/>
        <c:crosses val="autoZero"/>
        <c:auto val="1"/>
        <c:lblAlgn val="ctr"/>
        <c:lblOffset val="100"/>
        <c:noMultiLvlLbl val="0"/>
      </c:catAx>
      <c:valAx>
        <c:axId val="196811824"/>
        <c:scaling>
          <c:orientation val="minMax"/>
        </c:scaling>
        <c:delete val="0"/>
        <c:axPos val="t"/>
        <c:numFmt formatCode="###0.00" sourceLinked="1"/>
        <c:majorTickMark val="none"/>
        <c:minorTickMark val="none"/>
        <c:tickLblPos val="none"/>
        <c:spPr>
          <a:ln w="9525">
            <a:noFill/>
          </a:ln>
        </c:spPr>
        <c:crossAx val="196265216"/>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Attitudes towards COVID-19</a:t>
            </a:r>
          </a:p>
        </c:rich>
      </c:tx>
      <c:overlay val="0"/>
    </c:title>
    <c:autoTitleDeleted val="0"/>
    <c:plotArea>
      <c:layout/>
      <c:barChart>
        <c:barDir val="bar"/>
        <c:grouping val="clustered"/>
        <c:varyColors val="0"/>
        <c:ser>
          <c:idx val="0"/>
          <c:order val="0"/>
          <c:tx>
            <c:strRef>
              <c:f>Sheet1!$B$1</c:f>
              <c:strCache>
                <c:ptCount val="1"/>
                <c:pt idx="0">
                  <c:v>First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Spreads slowly-spreads quickly</c:v>
                </c:pt>
                <c:pt idx="1">
                  <c:v>Dangerous - not dangerous</c:v>
                </c:pt>
                <c:pt idx="2">
                  <c:v>Exaggerated by the media - not exaggerated by the media</c:v>
                </c:pt>
                <c:pt idx="3">
                  <c:v>Nerve-wracking-not nerve-wracking</c:v>
                </c:pt>
              </c:strCache>
            </c:strRef>
          </c:cat>
          <c:val>
            <c:numRef>
              <c:f>Sheet1!$B$2:$B$5</c:f>
              <c:numCache>
                <c:formatCode>###0.00</c:formatCode>
                <c:ptCount val="4"/>
                <c:pt idx="0">
                  <c:v>5.7445708376421925</c:v>
                </c:pt>
                <c:pt idx="1">
                  <c:v>2.4448979591836735</c:v>
                </c:pt>
                <c:pt idx="2">
                  <c:v>4.9878721058434401</c:v>
                </c:pt>
                <c:pt idx="3">
                  <c:v>2.4278403275332652</c:v>
                </c:pt>
              </c:numCache>
            </c:numRef>
          </c:val>
          <c:extLst>
            <c:ext xmlns:c16="http://schemas.microsoft.com/office/drawing/2014/chart" uri="{C3380CC4-5D6E-409C-BE32-E72D297353CC}">
              <c16:uniqueId val="{00000000-09E3-4308-A36E-77AC0DD5A83F}"/>
            </c:ext>
          </c:extLst>
        </c:ser>
        <c:ser>
          <c:idx val="1"/>
          <c:order val="1"/>
          <c:tx>
            <c:strRef>
              <c:f>Sheet1!$C$1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Spreads slowly-spreads quickly</c:v>
                </c:pt>
                <c:pt idx="1">
                  <c:v>Dangerous - not dangerous</c:v>
                </c:pt>
                <c:pt idx="2">
                  <c:v>Exaggerated by the media - not exaggerated by the media</c:v>
                </c:pt>
                <c:pt idx="3">
                  <c:v>Nerve-wracking-not nerve-wracking</c:v>
                </c:pt>
              </c:strCache>
            </c:strRef>
          </c:cat>
          <c:val>
            <c:numRef>
              <c:f>Sheet1!$C$2:$C$5</c:f>
              <c:numCache>
                <c:formatCode>###0.00</c:formatCode>
                <c:ptCount val="4"/>
                <c:pt idx="0">
                  <c:v>4.9685863874345548</c:v>
                </c:pt>
                <c:pt idx="1">
                  <c:v>2.4933469805527122</c:v>
                </c:pt>
                <c:pt idx="2">
                  <c:v>5.0067415730337075</c:v>
                </c:pt>
                <c:pt idx="3">
                  <c:v>2.5802469135802468</c:v>
                </c:pt>
              </c:numCache>
            </c:numRef>
          </c:val>
          <c:extLst>
            <c:ext xmlns:c16="http://schemas.microsoft.com/office/drawing/2014/chart" uri="{C3380CC4-5D6E-409C-BE32-E72D297353CC}">
              <c16:uniqueId val="{00000001-09E3-4308-A36E-77AC0DD5A83F}"/>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Spreads slowly-spreads quickly</c:v>
                </c:pt>
                <c:pt idx="1">
                  <c:v>Dangerous - not dangerous</c:v>
                </c:pt>
                <c:pt idx="2">
                  <c:v>Exaggerated by the media - not exaggerated by the media</c:v>
                </c:pt>
                <c:pt idx="3">
                  <c:v>Nerve-wracking-not nerve-wracking</c:v>
                </c:pt>
              </c:strCache>
            </c:strRef>
          </c:cat>
          <c:val>
            <c:numRef>
              <c:f>Sheet1!$D$2:$D$5</c:f>
              <c:numCache>
                <c:formatCode>###0.00</c:formatCode>
                <c:ptCount val="4"/>
                <c:pt idx="0">
                  <c:v>4.5526315789473681</c:v>
                </c:pt>
                <c:pt idx="1">
                  <c:v>2.6977687626774847</c:v>
                </c:pt>
                <c:pt idx="2">
                  <c:v>4.8055555555555554</c:v>
                </c:pt>
                <c:pt idx="3">
                  <c:v>2.7671092951991829</c:v>
                </c:pt>
              </c:numCache>
            </c:numRef>
          </c:val>
          <c:extLst>
            <c:ext xmlns:c16="http://schemas.microsoft.com/office/drawing/2014/chart" uri="{C3380CC4-5D6E-409C-BE32-E72D297353CC}">
              <c16:uniqueId val="{00000002-09E3-4308-A36E-77AC0DD5A83F}"/>
            </c:ext>
          </c:extLst>
        </c:ser>
        <c:dLbls>
          <c:showLegendKey val="0"/>
          <c:showVal val="0"/>
          <c:showCatName val="0"/>
          <c:showSerName val="0"/>
          <c:showPercent val="0"/>
          <c:showBubbleSize val="0"/>
        </c:dLbls>
        <c:gapWidth val="75"/>
        <c:overlap val="-25"/>
        <c:axId val="196815184"/>
        <c:axId val="196815744"/>
      </c:barChart>
      <c:catAx>
        <c:axId val="196815184"/>
        <c:scaling>
          <c:orientation val="maxMin"/>
        </c:scaling>
        <c:delete val="0"/>
        <c:axPos val="l"/>
        <c:numFmt formatCode="General" sourceLinked="0"/>
        <c:majorTickMark val="none"/>
        <c:minorTickMark val="none"/>
        <c:tickLblPos val="nextTo"/>
        <c:crossAx val="196815744"/>
        <c:crosses val="autoZero"/>
        <c:auto val="1"/>
        <c:lblAlgn val="ctr"/>
        <c:lblOffset val="100"/>
        <c:noMultiLvlLbl val="0"/>
      </c:catAx>
      <c:valAx>
        <c:axId val="196815744"/>
        <c:scaling>
          <c:orientation val="minMax"/>
          <c:max val="7"/>
          <c:min val="0"/>
        </c:scaling>
        <c:delete val="0"/>
        <c:axPos val="t"/>
        <c:numFmt formatCode="###0.00" sourceLinked="1"/>
        <c:majorTickMark val="none"/>
        <c:minorTickMark val="none"/>
        <c:tickLblPos val="none"/>
        <c:spPr>
          <a:ln w="9525">
            <a:noFill/>
          </a:ln>
        </c:spPr>
        <c:crossAx val="196815184"/>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b="1" dirty="0"/>
              <a:t>Support for strict measures</a:t>
            </a:r>
            <a:endParaRPr lang="ka-GE" sz="1800" b="1" dirty="0"/>
          </a:p>
          <a:p>
            <a:pPr>
              <a:defRPr/>
            </a:pPr>
            <a:r>
              <a:rPr lang="ka-GE" sz="1100" b="0" dirty="0"/>
              <a:t>(</a:t>
            </a:r>
            <a:r>
              <a:rPr lang="en-US" sz="1100" b="0" dirty="0"/>
              <a:t>MEAN</a:t>
            </a:r>
            <a:r>
              <a:rPr lang="ka-GE" sz="1100" b="0" dirty="0"/>
              <a:t> </a:t>
            </a:r>
            <a:r>
              <a:rPr lang="en-US" sz="1100" b="0" dirty="0"/>
              <a:t>on a 7-point scale: 1 - "I completely disagree", 7 - "I completely agree”)</a:t>
            </a:r>
          </a:p>
        </c:rich>
      </c:tx>
      <c:overlay val="0"/>
    </c:title>
    <c:autoTitleDeleted val="0"/>
    <c:plotArea>
      <c:layout>
        <c:manualLayout>
          <c:layoutTarget val="inner"/>
          <c:xMode val="edge"/>
          <c:yMode val="edge"/>
          <c:x val="0.49445048242209166"/>
          <c:y val="0.12217599883347918"/>
          <c:w val="0.47268566781265037"/>
          <c:h val="0.82612219305920098"/>
        </c:manualLayout>
      </c:layout>
      <c:barChart>
        <c:barDir val="bar"/>
        <c:grouping val="clustered"/>
        <c:varyColors val="0"/>
        <c:ser>
          <c:idx val="0"/>
          <c:order val="0"/>
          <c:tx>
            <c:strRef>
              <c:f>Sheet1!$B$1</c:f>
              <c:strCache>
                <c:ptCount val="1"/>
                <c:pt idx="0">
                  <c:v>First wave</c:v>
                </c:pt>
              </c:strCache>
            </c:strRef>
          </c:tx>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Sheet1!$A$2:$A$15</c:f>
              <c:strCache>
                <c:ptCount val="14"/>
                <c:pt idx="0">
                  <c:v>If a vaccine is developed and recommended for me, I will get vaccinated.</c:v>
                </c:pt>
                <c:pt idx="1">
                  <c:v>International tourists coming from countries where cases of the coronavirus have been reported should be quarantined.</c:v>
                </c:pt>
                <c:pt idx="2">
                  <c:v>When the virus spreads, it is advisable to stop contact with some people, depending on the country of origin.</c:v>
                </c:pt>
                <c:pt idx="3">
                  <c:v>The government should restrict personal freedom in the fight against the new coronavirus.</c:v>
                </c:pt>
                <c:pt idx="4">
                  <c:v>The government should restrict the freedom of choice of residence to fight the new coronavirus.</c:v>
                </c:pt>
                <c:pt idx="5">
                  <c:v>To combat the spread of misinformation about the new coronavirus, the government should ban access to the Internet and social media.</c:v>
                </c:pt>
                <c:pt idx="6">
                  <c:v>The events planned with the participation of more than 3 people should be canceled by the organizers.</c:v>
                </c:pt>
                <c:pt idx="7">
                  <c:v>I think the measures currently taken are significantly exaggerated. </c:v>
                </c:pt>
                <c:pt idx="8">
                  <c:v>Public institutions such as schools and kindergartens should be closed.</c:v>
                </c:pt>
                <c:pt idx="9">
                  <c:v>Prior to the announcement of universal quarantine, its impact on the local economy must be taken into account.</c:v>
                </c:pt>
                <c:pt idx="10">
                  <c:v>Leaving home should only be allowed for professional, health or emergency reasons.</c:v>
                </c:pt>
                <c:pt idx="11">
                  <c:v>Everyone who is not a citizen of the country must be transferred to quarantine or deported.</c:v>
                </c:pt>
                <c:pt idx="12">
                  <c:v>Everyone who does not have a job in this country should be in quarantine.</c:v>
                </c:pt>
                <c:pt idx="13">
                  <c:v>The measures taken by the state are adequate</c:v>
                </c:pt>
              </c:strCache>
            </c:strRef>
          </c:cat>
          <c:val>
            <c:numRef>
              <c:f>Sheet1!$B$2:$B$15</c:f>
              <c:numCache>
                <c:formatCode>General</c:formatCode>
                <c:ptCount val="14"/>
                <c:pt idx="0" formatCode="###0.00">
                  <c:v>5.7162790697674417</c:v>
                </c:pt>
                <c:pt idx="2" formatCode="###0.00">
                  <c:v>5.8019480519480515</c:v>
                </c:pt>
                <c:pt idx="3" formatCode="###0.00">
                  <c:v>5.5177228786251344</c:v>
                </c:pt>
                <c:pt idx="4" formatCode="###0.00">
                  <c:v>4.966357308584687</c:v>
                </c:pt>
                <c:pt idx="5" formatCode="###0.00">
                  <c:v>3.8225988700564972</c:v>
                </c:pt>
                <c:pt idx="6" formatCode="###0.00">
                  <c:v>6.2939330543933059</c:v>
                </c:pt>
                <c:pt idx="7" formatCode="###0.00">
                  <c:v>3.4591728525980914</c:v>
                </c:pt>
                <c:pt idx="9" formatCode="###0.00">
                  <c:v>5.9440089585666289</c:v>
                </c:pt>
                <c:pt idx="10" formatCode="###0.00">
                  <c:v>6.031813361611877</c:v>
                </c:pt>
                <c:pt idx="11" formatCode="###0.00">
                  <c:v>4.3600464576074334</c:v>
                </c:pt>
                <c:pt idx="12" formatCode="###0.00">
                  <c:v>3.3912063134160091</c:v>
                </c:pt>
                <c:pt idx="13" formatCode="###0.00">
                  <c:v>6.0858324715615302</c:v>
                </c:pt>
              </c:numCache>
            </c:numRef>
          </c:val>
          <c:extLst>
            <c:ext xmlns:c16="http://schemas.microsoft.com/office/drawing/2014/chart" uri="{C3380CC4-5D6E-409C-BE32-E72D297353CC}">
              <c16:uniqueId val="{00000000-09E3-4308-A36E-77AC0DD5A83F}"/>
            </c:ext>
          </c:extLst>
        </c:ser>
        <c:ser>
          <c:idx val="1"/>
          <c:order val="1"/>
          <c:tx>
            <c:strRef>
              <c:f>Sheet1!$C$1</c:f>
              <c:strCache>
                <c:ptCount val="1"/>
                <c:pt idx="0">
                  <c:v>Second wave</c:v>
                </c:pt>
              </c:strCache>
            </c:strRef>
          </c:tx>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Sheet1!$A$2:$A$15</c:f>
              <c:strCache>
                <c:ptCount val="14"/>
                <c:pt idx="0">
                  <c:v>If a vaccine is developed and recommended for me, I will get vaccinated.</c:v>
                </c:pt>
                <c:pt idx="1">
                  <c:v>International tourists coming from countries where cases of the coronavirus have been reported should be quarantined.</c:v>
                </c:pt>
                <c:pt idx="2">
                  <c:v>When the virus spreads, it is advisable to stop contact with some people, depending on the country of origin.</c:v>
                </c:pt>
                <c:pt idx="3">
                  <c:v>The government should restrict personal freedom in the fight against the new coronavirus.</c:v>
                </c:pt>
                <c:pt idx="4">
                  <c:v>The government should restrict the freedom of choice of residence to fight the new coronavirus.</c:v>
                </c:pt>
                <c:pt idx="5">
                  <c:v>To combat the spread of misinformation about the new coronavirus, the government should ban access to the Internet and social media.</c:v>
                </c:pt>
                <c:pt idx="6">
                  <c:v>The events planned with the participation of more than 3 people should be canceled by the organizers.</c:v>
                </c:pt>
                <c:pt idx="7">
                  <c:v>I think the measures currently taken are significantly exaggerated. </c:v>
                </c:pt>
                <c:pt idx="8">
                  <c:v>Public institutions such as schools and kindergartens should be closed.</c:v>
                </c:pt>
                <c:pt idx="9">
                  <c:v>Prior to the announcement of universal quarantine, its impact on the local economy must be taken into account.</c:v>
                </c:pt>
                <c:pt idx="10">
                  <c:v>Leaving home should only be allowed for professional, health or emergency reasons.</c:v>
                </c:pt>
                <c:pt idx="11">
                  <c:v>Everyone who is not a citizen of the country must be transferred to quarantine or deported.</c:v>
                </c:pt>
                <c:pt idx="12">
                  <c:v>Everyone who does not have a job in this country should be in quarantine.</c:v>
                </c:pt>
                <c:pt idx="13">
                  <c:v>The measures taken by the state are adequate</c:v>
                </c:pt>
              </c:strCache>
            </c:strRef>
          </c:cat>
          <c:val>
            <c:numRef>
              <c:f>Sheet1!$C$2:$C$15</c:f>
              <c:numCache>
                <c:formatCode>###0.00</c:formatCode>
                <c:ptCount val="14"/>
                <c:pt idx="0">
                  <c:v>5.5047393364928912</c:v>
                </c:pt>
                <c:pt idx="1">
                  <c:v>6.5746421267893664</c:v>
                </c:pt>
                <c:pt idx="2">
                  <c:v>5.7383279044516833</c:v>
                </c:pt>
                <c:pt idx="3">
                  <c:v>4.9596069868995629</c:v>
                </c:pt>
                <c:pt idx="4">
                  <c:v>4.3848837209302323</c:v>
                </c:pt>
                <c:pt idx="5">
                  <c:v>3.2661469933184857</c:v>
                </c:pt>
                <c:pt idx="6">
                  <c:v>5.8721174004192873</c:v>
                </c:pt>
                <c:pt idx="7">
                  <c:v>3.2758985200845667</c:v>
                </c:pt>
                <c:pt idx="8">
                  <c:v>2.3566739606126914</c:v>
                </c:pt>
                <c:pt idx="9">
                  <c:v>5.8668866886688669</c:v>
                </c:pt>
                <c:pt idx="10">
                  <c:v>5.6138509968520465</c:v>
                </c:pt>
                <c:pt idx="11">
                  <c:v>3.9245939675174015</c:v>
                </c:pt>
                <c:pt idx="12">
                  <c:v>2.8249721293199554</c:v>
                </c:pt>
                <c:pt idx="13">
                  <c:v>5.6594202898550723</c:v>
                </c:pt>
              </c:numCache>
            </c:numRef>
          </c:val>
          <c:extLst>
            <c:ext xmlns:c16="http://schemas.microsoft.com/office/drawing/2014/chart" uri="{C3380CC4-5D6E-409C-BE32-E72D297353CC}">
              <c16:uniqueId val="{00000001-09E3-4308-A36E-77AC0DD5A83F}"/>
            </c:ext>
          </c:extLst>
        </c:ser>
        <c:ser>
          <c:idx val="2"/>
          <c:order val="2"/>
          <c:tx>
            <c:strRef>
              <c:f>Sheet1!$D$1</c:f>
              <c:strCache>
                <c:ptCount val="1"/>
                <c:pt idx="0">
                  <c:v>Third wave</c:v>
                </c:pt>
              </c:strCache>
            </c:strRef>
          </c:tx>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Sheet1!$A$2:$A$15</c:f>
              <c:strCache>
                <c:ptCount val="14"/>
                <c:pt idx="0">
                  <c:v>If a vaccine is developed and recommended for me, I will get vaccinated.</c:v>
                </c:pt>
                <c:pt idx="1">
                  <c:v>International tourists coming from countries where cases of the coronavirus have been reported should be quarantined.</c:v>
                </c:pt>
                <c:pt idx="2">
                  <c:v>When the virus spreads, it is advisable to stop contact with some people, depending on the country of origin.</c:v>
                </c:pt>
                <c:pt idx="3">
                  <c:v>The government should restrict personal freedom in the fight against the new coronavirus.</c:v>
                </c:pt>
                <c:pt idx="4">
                  <c:v>The government should restrict the freedom of choice of residence to fight the new coronavirus.</c:v>
                </c:pt>
                <c:pt idx="5">
                  <c:v>To combat the spread of misinformation about the new coronavirus, the government should ban access to the Internet and social media.</c:v>
                </c:pt>
                <c:pt idx="6">
                  <c:v>The events planned with the participation of more than 3 people should be canceled by the organizers.</c:v>
                </c:pt>
                <c:pt idx="7">
                  <c:v>I think the measures currently taken are significantly exaggerated. </c:v>
                </c:pt>
                <c:pt idx="8">
                  <c:v>Public institutions such as schools and kindergartens should be closed.</c:v>
                </c:pt>
                <c:pt idx="9">
                  <c:v>Prior to the announcement of universal quarantine, its impact on the local economy must be taken into account.</c:v>
                </c:pt>
                <c:pt idx="10">
                  <c:v>Leaving home should only be allowed for professional, health or emergency reasons.</c:v>
                </c:pt>
                <c:pt idx="11">
                  <c:v>Everyone who is not a citizen of the country must be transferred to quarantine or deported.</c:v>
                </c:pt>
                <c:pt idx="12">
                  <c:v>Everyone who does not have a job in this country should be in quarantine.</c:v>
                </c:pt>
                <c:pt idx="13">
                  <c:v>The measures taken by the state are adequate</c:v>
                </c:pt>
              </c:strCache>
            </c:strRef>
          </c:cat>
          <c:val>
            <c:numRef>
              <c:f>Sheet1!$D$2:$D$15</c:f>
              <c:numCache>
                <c:formatCode>General</c:formatCode>
                <c:ptCount val="14"/>
                <c:pt idx="0" formatCode="###0.00">
                  <c:v>4.6450381679389317</c:v>
                </c:pt>
                <c:pt idx="2" formatCode="###0.00">
                  <c:v>4.733118971061093</c:v>
                </c:pt>
                <c:pt idx="5" formatCode="###0.00">
                  <c:v>2.8266219239373602</c:v>
                </c:pt>
                <c:pt idx="7" formatCode="###0.00">
                  <c:v>3.0083945435466948</c:v>
                </c:pt>
                <c:pt idx="10" formatCode="###0.00">
                  <c:v>4.6418988648090815</c:v>
                </c:pt>
                <c:pt idx="13" formatCode="###0.00">
                  <c:v>5.6256358087487284</c:v>
                </c:pt>
              </c:numCache>
            </c:numRef>
          </c:val>
          <c:extLst>
            <c:ext xmlns:c16="http://schemas.microsoft.com/office/drawing/2014/chart" uri="{C3380CC4-5D6E-409C-BE32-E72D297353CC}">
              <c16:uniqueId val="{00000002-09E3-4308-A36E-77AC0DD5A83F}"/>
            </c:ext>
          </c:extLst>
        </c:ser>
        <c:dLbls>
          <c:showLegendKey val="0"/>
          <c:showVal val="0"/>
          <c:showCatName val="0"/>
          <c:showSerName val="0"/>
          <c:showPercent val="0"/>
          <c:showBubbleSize val="0"/>
        </c:dLbls>
        <c:gapWidth val="75"/>
        <c:overlap val="-25"/>
        <c:axId val="196819104"/>
        <c:axId val="196616608"/>
      </c:barChart>
      <c:catAx>
        <c:axId val="196819104"/>
        <c:scaling>
          <c:orientation val="maxMin"/>
        </c:scaling>
        <c:delete val="0"/>
        <c:axPos val="l"/>
        <c:numFmt formatCode="General" sourceLinked="0"/>
        <c:majorTickMark val="none"/>
        <c:minorTickMark val="none"/>
        <c:tickLblPos val="nextTo"/>
        <c:txPr>
          <a:bodyPr/>
          <a:lstStyle/>
          <a:p>
            <a:pPr>
              <a:defRPr sz="800"/>
            </a:pPr>
            <a:endParaRPr lang="en-US"/>
          </a:p>
        </c:txPr>
        <c:crossAx val="196616608"/>
        <c:crosses val="autoZero"/>
        <c:auto val="1"/>
        <c:lblAlgn val="ctr"/>
        <c:lblOffset val="100"/>
        <c:noMultiLvlLbl val="0"/>
      </c:catAx>
      <c:valAx>
        <c:axId val="196616608"/>
        <c:scaling>
          <c:orientation val="minMax"/>
          <c:max val="7"/>
          <c:min val="0"/>
        </c:scaling>
        <c:delete val="0"/>
        <c:axPos val="t"/>
        <c:numFmt formatCode="###0.00" sourceLinked="1"/>
        <c:majorTickMark val="none"/>
        <c:minorTickMark val="none"/>
        <c:tickLblPos val="none"/>
        <c:spPr>
          <a:ln w="9525">
            <a:noFill/>
          </a:ln>
        </c:spPr>
        <c:crossAx val="196819104"/>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sz="1400"/>
            </a:pPr>
            <a:r>
              <a:rPr lang="en-US" sz="1400" dirty="0"/>
              <a:t>Are you going to or have you already taken the actions listed below?</a:t>
            </a:r>
          </a:p>
        </c:rich>
      </c:tx>
      <c:overlay val="0"/>
    </c:title>
    <c:autoTitleDeleted val="0"/>
    <c:plotArea>
      <c:layout/>
      <c:barChart>
        <c:barDir val="bar"/>
        <c:grouping val="clustered"/>
        <c:varyColors val="0"/>
        <c:ser>
          <c:idx val="0"/>
          <c:order val="0"/>
          <c:tx>
            <c:strRef>
              <c:f>'ტალღების შედარება'!$L$1385</c:f>
              <c:strCache>
                <c:ptCount val="1"/>
                <c:pt idx="0">
                  <c:v>პირველი ტალღა</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'ტალღების შედარება'!$J$1386:$K$1403</c:f>
              <c:multiLvlStrCache>
                <c:ptCount val="18"/>
                <c:lvl>
                  <c:pt idx="0">
                    <c:v>უკვე განვახორციელე</c:v>
                  </c:pt>
                  <c:pt idx="1">
                    <c:v>ვაპირებ, რომ განვახორციელო</c:v>
                  </c:pt>
                  <c:pt idx="2">
                    <c:v>არ განმიხორციელებია და არც ვაპირებ განხორციელებას</c:v>
                  </c:pt>
                  <c:pt idx="3">
                    <c:v>უკვე განვახორციელე</c:v>
                  </c:pt>
                  <c:pt idx="4">
                    <c:v>ვაპირებ, რომ განვახორციელო</c:v>
                  </c:pt>
                  <c:pt idx="5">
                    <c:v>არ განმიხორციელებია და არც ვაპირებ განხორციელებას</c:v>
                  </c:pt>
                  <c:pt idx="6">
                    <c:v>უკვე განვახორციელე</c:v>
                  </c:pt>
                  <c:pt idx="7">
                    <c:v>ვაპირებ, რომ განვახორციელო</c:v>
                  </c:pt>
                  <c:pt idx="8">
                    <c:v>არ განმიხორციელებია და არც ვაპირებ განხორციელებას</c:v>
                  </c:pt>
                  <c:pt idx="9">
                    <c:v>უკვე განვახორციელე</c:v>
                  </c:pt>
                  <c:pt idx="10">
                    <c:v>ვაპირებ, რომ განვახორციელო</c:v>
                  </c:pt>
                  <c:pt idx="11">
                    <c:v>არ განმიხორციელებია და არც ვაპირებ განხორციელებას</c:v>
                  </c:pt>
                  <c:pt idx="12">
                    <c:v>უკვე განვახორციელე</c:v>
                  </c:pt>
                  <c:pt idx="13">
                    <c:v>ვაპირებ, რომ განვახორციელო</c:v>
                  </c:pt>
                  <c:pt idx="14">
                    <c:v>არ განმიხორციელებია და არც ვაპირებ განხორციელებას</c:v>
                  </c:pt>
                  <c:pt idx="15">
                    <c:v>უკვე განვახორციელე</c:v>
                  </c:pt>
                  <c:pt idx="16">
                    <c:v>ვაპირებ, რომ განვახორციელო</c:v>
                  </c:pt>
                  <c:pt idx="17">
                    <c:v>არ განმიხორციელებია და არც ვაპირებ განხორციელებას</c:v>
                  </c:pt>
                </c:lvl>
                <c:lvl>
                  <c:pt idx="0">
                    <c:v>შევიძინე დამატებითი მედიკამენტები, რომლებსაც რეგულარულად არ მოვიხმარ</c:v>
                  </c:pt>
                  <c:pt idx="3">
                    <c:v>დამატებით შევიძინე ის მედიკამენტები, რომლებსაც რეგულარულად მოვიხმარ</c:v>
                  </c:pt>
                  <c:pt idx="6">
                    <c:v>არ დავესწარი სოციალურ ღონისძიებებს, რომლებზე დასწრებაც დაგეგმილი მქონდა</c:v>
                  </c:pt>
                  <c:pt idx="9">
                    <c:v>არ შევხვდი ოჯახის წევრებს, მიუხედავად იმისა, რომ მათ სიპტომები არ ჰქონიათ</c:v>
                  </c:pt>
                  <c:pt idx="12">
                    <c:v>ოჯახის წევრებს და მეგობრებს ვთხოვე, რომ არ მესტუმრონ</c:v>
                  </c:pt>
                  <c:pt idx="15">
                    <c:v>გადავწყვიტეთ, რომ ჩემი ოჯახის არასრულწლოვანი წევრი მეგობარს არ შეხვდება</c:v>
                  </c:pt>
                </c:lvl>
              </c:multiLvlStrCache>
            </c:multiLvlStrRef>
          </c:cat>
          <c:val>
            <c:numRef>
              <c:f>'ტალღების შედარება'!$L$1386:$L$1403</c:f>
              <c:numCache>
                <c:formatCode>###0.0</c:formatCode>
                <c:ptCount val="18"/>
                <c:pt idx="0">
                  <c:v>28.7</c:v>
                </c:pt>
                <c:pt idx="1">
                  <c:v>8.3000000000000007</c:v>
                </c:pt>
                <c:pt idx="2">
                  <c:v>63</c:v>
                </c:pt>
                <c:pt idx="3">
                  <c:v>33</c:v>
                </c:pt>
                <c:pt idx="4">
                  <c:v>8.2000000000000011</c:v>
                </c:pt>
                <c:pt idx="5">
                  <c:v>58.8</c:v>
                </c:pt>
                <c:pt idx="6">
                  <c:v>46.5</c:v>
                </c:pt>
                <c:pt idx="7">
                  <c:v>8.2000000000000011</c:v>
                </c:pt>
                <c:pt idx="8">
                  <c:v>45.3</c:v>
                </c:pt>
                <c:pt idx="9">
                  <c:v>34.700000000000003</c:v>
                </c:pt>
                <c:pt idx="10">
                  <c:v>10.200000000000001</c:v>
                </c:pt>
                <c:pt idx="11">
                  <c:v>55.1</c:v>
                </c:pt>
                <c:pt idx="12">
                  <c:v>43.8</c:v>
                </c:pt>
                <c:pt idx="13">
                  <c:v>12.8</c:v>
                </c:pt>
                <c:pt idx="14">
                  <c:v>43.4</c:v>
                </c:pt>
                <c:pt idx="15">
                  <c:v>60.474308300395258</c:v>
                </c:pt>
                <c:pt idx="16">
                  <c:v>11.264822134387352</c:v>
                </c:pt>
                <c:pt idx="17">
                  <c:v>28.260869565217387</c:v>
                </c:pt>
              </c:numCache>
            </c:numRef>
          </c:val>
          <c:extLst>
            <c:ext xmlns:c16="http://schemas.microsoft.com/office/drawing/2014/chart" uri="{C3380CC4-5D6E-409C-BE32-E72D297353CC}">
              <c16:uniqueId val="{00000000-B3C3-42FD-9D56-29F076FEA770}"/>
            </c:ext>
          </c:extLst>
        </c:ser>
        <c:ser>
          <c:idx val="1"/>
          <c:order val="1"/>
          <c:tx>
            <c:strRef>
              <c:f>'ტალღების შედარება'!$M$1385</c:f>
              <c:strCache>
                <c:ptCount val="1"/>
                <c:pt idx="0">
                  <c:v>მეორე ტალღა</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'ტალღების შედარება'!$J$1386:$K$1403</c:f>
              <c:multiLvlStrCache>
                <c:ptCount val="18"/>
                <c:lvl>
                  <c:pt idx="0">
                    <c:v>უკვე განვახორციელე</c:v>
                  </c:pt>
                  <c:pt idx="1">
                    <c:v>ვაპირებ, რომ განვახორციელო</c:v>
                  </c:pt>
                  <c:pt idx="2">
                    <c:v>არ განმიხორციელებია და არც ვაპირებ განხორციელებას</c:v>
                  </c:pt>
                  <c:pt idx="3">
                    <c:v>უკვე განვახორციელე</c:v>
                  </c:pt>
                  <c:pt idx="4">
                    <c:v>ვაპირებ, რომ განვახორციელო</c:v>
                  </c:pt>
                  <c:pt idx="5">
                    <c:v>არ განმიხორციელებია და არც ვაპირებ განხორციელებას</c:v>
                  </c:pt>
                  <c:pt idx="6">
                    <c:v>უკვე განვახორციელე</c:v>
                  </c:pt>
                  <c:pt idx="7">
                    <c:v>ვაპირებ, რომ განვახორციელო</c:v>
                  </c:pt>
                  <c:pt idx="8">
                    <c:v>არ განმიხორციელებია და არც ვაპირებ განხორციელებას</c:v>
                  </c:pt>
                  <c:pt idx="9">
                    <c:v>უკვე განვახორციელე</c:v>
                  </c:pt>
                  <c:pt idx="10">
                    <c:v>ვაპირებ, რომ განვახორციელო</c:v>
                  </c:pt>
                  <c:pt idx="11">
                    <c:v>არ განმიხორციელებია და არც ვაპირებ განხორციელებას</c:v>
                  </c:pt>
                  <c:pt idx="12">
                    <c:v>უკვე განვახორციელე</c:v>
                  </c:pt>
                  <c:pt idx="13">
                    <c:v>ვაპირებ, რომ განვახორციელო</c:v>
                  </c:pt>
                  <c:pt idx="14">
                    <c:v>არ განმიხორციელებია და არც ვაპირებ განხორციელებას</c:v>
                  </c:pt>
                  <c:pt idx="15">
                    <c:v>უკვე განვახორციელე</c:v>
                  </c:pt>
                  <c:pt idx="16">
                    <c:v>ვაპირებ, რომ განვახორციელო</c:v>
                  </c:pt>
                  <c:pt idx="17">
                    <c:v>არ განმიხორციელებია და არც ვაპირებ განხორციელებას</c:v>
                  </c:pt>
                </c:lvl>
                <c:lvl>
                  <c:pt idx="0">
                    <c:v>შევიძინე დამატებითი მედიკამენტები, რომლებსაც რეგულარულად არ მოვიხმარ</c:v>
                  </c:pt>
                  <c:pt idx="3">
                    <c:v>დამატებით შევიძინე ის მედიკამენტები, რომლებსაც რეგულარულად მოვიხმარ</c:v>
                  </c:pt>
                  <c:pt idx="6">
                    <c:v>არ დავესწარი სოციალურ ღონისძიებებს, რომლებზე დასწრებაც დაგეგმილი მქონდა</c:v>
                  </c:pt>
                  <c:pt idx="9">
                    <c:v>არ შევხვდი ოჯახის წევრებს, მიუხედავად იმისა, რომ მათ სიპტომები არ ჰქონიათ</c:v>
                  </c:pt>
                  <c:pt idx="12">
                    <c:v>ოჯახის წევრებს და მეგობრებს ვთხოვე, რომ არ მესტუმრონ</c:v>
                  </c:pt>
                  <c:pt idx="15">
                    <c:v>გადავწყვიტეთ, რომ ჩემი ოჯახის არასრულწლოვანი წევრი მეგობარს არ შეხვდება</c:v>
                  </c:pt>
                </c:lvl>
              </c:multiLvlStrCache>
            </c:multiLvlStrRef>
          </c:cat>
          <c:val>
            <c:numRef>
              <c:f>'ტალღების შედარება'!$M$1386:$M$1403</c:f>
              <c:numCache>
                <c:formatCode>###0.0</c:formatCode>
                <c:ptCount val="18"/>
                <c:pt idx="0">
                  <c:v>12.7</c:v>
                </c:pt>
                <c:pt idx="1">
                  <c:v>10.5</c:v>
                </c:pt>
                <c:pt idx="2">
                  <c:v>76.8</c:v>
                </c:pt>
                <c:pt idx="3">
                  <c:v>26.2</c:v>
                </c:pt>
                <c:pt idx="4">
                  <c:v>8.8000000000000007</c:v>
                </c:pt>
                <c:pt idx="5">
                  <c:v>65</c:v>
                </c:pt>
                <c:pt idx="6">
                  <c:v>41.2</c:v>
                </c:pt>
                <c:pt idx="7">
                  <c:v>7.5</c:v>
                </c:pt>
                <c:pt idx="8">
                  <c:v>51.3</c:v>
                </c:pt>
                <c:pt idx="9">
                  <c:v>34.700000000000003</c:v>
                </c:pt>
                <c:pt idx="10">
                  <c:v>9.3000000000000007</c:v>
                </c:pt>
                <c:pt idx="11">
                  <c:v>56</c:v>
                </c:pt>
                <c:pt idx="12">
                  <c:v>40.800000000000004</c:v>
                </c:pt>
                <c:pt idx="13">
                  <c:v>9.5</c:v>
                </c:pt>
                <c:pt idx="14">
                  <c:v>49.7</c:v>
                </c:pt>
                <c:pt idx="15">
                  <c:v>54.004106776180699</c:v>
                </c:pt>
                <c:pt idx="16">
                  <c:v>10.677618069815193</c:v>
                </c:pt>
                <c:pt idx="17">
                  <c:v>35.318275154004105</c:v>
                </c:pt>
              </c:numCache>
            </c:numRef>
          </c:val>
          <c:extLst>
            <c:ext xmlns:c16="http://schemas.microsoft.com/office/drawing/2014/chart" uri="{C3380CC4-5D6E-409C-BE32-E72D297353CC}">
              <c16:uniqueId val="{00000001-B3C3-42FD-9D56-29F076FEA770}"/>
            </c:ext>
          </c:extLst>
        </c:ser>
        <c:ser>
          <c:idx val="2"/>
          <c:order val="2"/>
          <c:tx>
            <c:strRef>
              <c:f>'ტალღების შედარება'!$N$1385</c:f>
              <c:strCache>
                <c:ptCount val="1"/>
                <c:pt idx="0">
                  <c:v>მესამე ტალღა</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'ტალღების შედარება'!$J$1386:$K$1403</c:f>
              <c:multiLvlStrCache>
                <c:ptCount val="18"/>
                <c:lvl>
                  <c:pt idx="0">
                    <c:v>უკვე განვახორციელე</c:v>
                  </c:pt>
                  <c:pt idx="1">
                    <c:v>ვაპირებ, რომ განვახორციელო</c:v>
                  </c:pt>
                  <c:pt idx="2">
                    <c:v>არ განმიხორციელებია და არც ვაპირებ განხორციელებას</c:v>
                  </c:pt>
                  <c:pt idx="3">
                    <c:v>უკვე განვახორციელე</c:v>
                  </c:pt>
                  <c:pt idx="4">
                    <c:v>ვაპირებ, რომ განვახორციელო</c:v>
                  </c:pt>
                  <c:pt idx="5">
                    <c:v>არ განმიხორციელებია და არც ვაპირებ განხორციელებას</c:v>
                  </c:pt>
                  <c:pt idx="6">
                    <c:v>უკვე განვახორციელე</c:v>
                  </c:pt>
                  <c:pt idx="7">
                    <c:v>ვაპირებ, რომ განვახორციელო</c:v>
                  </c:pt>
                  <c:pt idx="8">
                    <c:v>არ განმიხორციელებია და არც ვაპირებ განხორციელებას</c:v>
                  </c:pt>
                  <c:pt idx="9">
                    <c:v>უკვე განვახორციელე</c:v>
                  </c:pt>
                  <c:pt idx="10">
                    <c:v>ვაპირებ, რომ განვახორციელო</c:v>
                  </c:pt>
                  <c:pt idx="11">
                    <c:v>არ განმიხორციელებია და არც ვაპირებ განხორციელებას</c:v>
                  </c:pt>
                  <c:pt idx="12">
                    <c:v>უკვე განვახორციელე</c:v>
                  </c:pt>
                  <c:pt idx="13">
                    <c:v>ვაპირებ, რომ განვახორციელო</c:v>
                  </c:pt>
                  <c:pt idx="14">
                    <c:v>არ განმიხორციელებია და არც ვაპირებ განხორციელებას</c:v>
                  </c:pt>
                  <c:pt idx="15">
                    <c:v>უკვე განვახორციელე</c:v>
                  </c:pt>
                  <c:pt idx="16">
                    <c:v>ვაპირებ, რომ განვახორციელო</c:v>
                  </c:pt>
                  <c:pt idx="17">
                    <c:v>არ განმიხორციელებია და არც ვაპირებ განხორციელებას</c:v>
                  </c:pt>
                </c:lvl>
                <c:lvl>
                  <c:pt idx="0">
                    <c:v>შევიძინე დამატებითი მედიკამენტები, რომლებსაც რეგულარულად არ მოვიხმარ</c:v>
                  </c:pt>
                  <c:pt idx="3">
                    <c:v>დამატებით შევიძინე ის მედიკამენტები, რომლებსაც რეგულარულად მოვიხმარ</c:v>
                  </c:pt>
                  <c:pt idx="6">
                    <c:v>არ დავესწარი სოციალურ ღონისძიებებს, რომლებზე დასწრებაც დაგეგმილი მქონდა</c:v>
                  </c:pt>
                  <c:pt idx="9">
                    <c:v>არ შევხვდი ოჯახის წევრებს, მიუხედავად იმისა, რომ მათ სიპტომები არ ჰქონიათ</c:v>
                  </c:pt>
                  <c:pt idx="12">
                    <c:v>ოჯახის წევრებს და მეგობრებს ვთხოვე, რომ არ მესტუმრონ</c:v>
                  </c:pt>
                  <c:pt idx="15">
                    <c:v>გადავწყვიტეთ, რომ ჩემი ოჯახის არასრულწლოვანი წევრი მეგობარს არ შეხვდება</c:v>
                  </c:pt>
                </c:lvl>
              </c:multiLvlStrCache>
            </c:multiLvlStrRef>
          </c:cat>
          <c:val>
            <c:numRef>
              <c:f>'ტალღების შედარება'!$N$1386:$N$1403</c:f>
              <c:numCache>
                <c:formatCode>###0.0</c:formatCode>
                <c:ptCount val="18"/>
                <c:pt idx="0">
                  <c:v>9.6</c:v>
                </c:pt>
                <c:pt idx="1">
                  <c:v>9.7000000000000011</c:v>
                </c:pt>
                <c:pt idx="2">
                  <c:v>80.7</c:v>
                </c:pt>
                <c:pt idx="3">
                  <c:v>21.9</c:v>
                </c:pt>
                <c:pt idx="4">
                  <c:v>8</c:v>
                </c:pt>
                <c:pt idx="5">
                  <c:v>70.099999999999994</c:v>
                </c:pt>
                <c:pt idx="6">
                  <c:v>31.7</c:v>
                </c:pt>
                <c:pt idx="7">
                  <c:v>8.4</c:v>
                </c:pt>
                <c:pt idx="8">
                  <c:v>59.9</c:v>
                </c:pt>
                <c:pt idx="9">
                  <c:v>28</c:v>
                </c:pt>
                <c:pt idx="10">
                  <c:v>8</c:v>
                </c:pt>
                <c:pt idx="11">
                  <c:v>64</c:v>
                </c:pt>
                <c:pt idx="12">
                  <c:v>29.7</c:v>
                </c:pt>
                <c:pt idx="13">
                  <c:v>8.6</c:v>
                </c:pt>
                <c:pt idx="14">
                  <c:v>61.7</c:v>
                </c:pt>
                <c:pt idx="15">
                  <c:v>43.951612903225808</c:v>
                </c:pt>
                <c:pt idx="16">
                  <c:v>7.8629032258064484</c:v>
                </c:pt>
                <c:pt idx="17">
                  <c:v>48.185483870967751</c:v>
                </c:pt>
              </c:numCache>
            </c:numRef>
          </c:val>
          <c:extLst>
            <c:ext xmlns:c16="http://schemas.microsoft.com/office/drawing/2014/chart" uri="{C3380CC4-5D6E-409C-BE32-E72D297353CC}">
              <c16:uniqueId val="{00000000-CC62-4FF0-BB3F-AF035ED95C60}"/>
            </c:ext>
          </c:extLst>
        </c:ser>
        <c:dLbls>
          <c:showLegendKey val="0"/>
          <c:showVal val="0"/>
          <c:showCatName val="0"/>
          <c:showSerName val="0"/>
          <c:showPercent val="0"/>
          <c:showBubbleSize val="0"/>
        </c:dLbls>
        <c:gapWidth val="75"/>
        <c:overlap val="-25"/>
        <c:axId val="196619968"/>
        <c:axId val="196620528"/>
      </c:barChart>
      <c:catAx>
        <c:axId val="196619968"/>
        <c:scaling>
          <c:orientation val="maxMin"/>
        </c:scaling>
        <c:delete val="0"/>
        <c:axPos val="l"/>
        <c:majorGridlines/>
        <c:numFmt formatCode="General" sourceLinked="0"/>
        <c:majorTickMark val="none"/>
        <c:minorTickMark val="none"/>
        <c:tickLblPos val="nextTo"/>
        <c:txPr>
          <a:bodyPr/>
          <a:lstStyle/>
          <a:p>
            <a:pPr>
              <a:defRPr sz="800"/>
            </a:pPr>
            <a:endParaRPr lang="en-US"/>
          </a:p>
        </c:txPr>
        <c:crossAx val="196620528"/>
        <c:crosses val="autoZero"/>
        <c:auto val="1"/>
        <c:lblAlgn val="ctr"/>
        <c:lblOffset val="100"/>
        <c:noMultiLvlLbl val="0"/>
      </c:catAx>
      <c:valAx>
        <c:axId val="196620528"/>
        <c:scaling>
          <c:orientation val="minMax"/>
          <c:max val="85"/>
          <c:min val="0"/>
        </c:scaling>
        <c:delete val="0"/>
        <c:axPos val="t"/>
        <c:numFmt formatCode="###0.0" sourceLinked="1"/>
        <c:majorTickMark val="none"/>
        <c:minorTickMark val="none"/>
        <c:tickLblPos val="none"/>
        <c:spPr>
          <a:ln w="9525">
            <a:noFill/>
          </a:ln>
        </c:spPr>
        <c:crossAx val="196619968"/>
        <c:crosses val="autoZero"/>
        <c:crossBetween val="between"/>
      </c:valAx>
    </c:plotArea>
    <c:legend>
      <c:legendPos val="b"/>
      <c:overlay val="0"/>
    </c:legend>
    <c:plotVisOnly val="1"/>
    <c:dispBlanksAs val="gap"/>
    <c:showDLblsOverMax val="0"/>
  </c:chart>
  <c:txPr>
    <a:bodyPr/>
    <a:lstStyle/>
    <a:p>
      <a:pPr>
        <a:defRPr sz="1000">
          <a:latin typeface="Sylfaen" pitchFamily="18"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Are you going to or have you already taken the actions listed below?</a:t>
            </a:r>
          </a:p>
        </c:rich>
      </c:tx>
      <c:overlay val="0"/>
    </c:title>
    <c:autoTitleDeleted val="0"/>
    <c:plotArea>
      <c:layout/>
      <c:barChart>
        <c:barDir val="bar"/>
        <c:grouping val="percentStacked"/>
        <c:varyColors val="0"/>
        <c:ser>
          <c:idx val="0"/>
          <c:order val="0"/>
          <c:tx>
            <c:strRef>
              <c:f>Sheet1!$B$1</c:f>
              <c:strCache>
                <c:ptCount val="1"/>
                <c:pt idx="0">
                  <c:v>Already taken</c:v>
                </c:pt>
              </c:strCache>
            </c:strRef>
          </c:tx>
          <c:invertIfNegative val="0"/>
          <c:dLbls>
            <c:spPr>
              <a:noFill/>
              <a:ln>
                <a:noFill/>
              </a:ln>
              <a:effectLst/>
            </c:spPr>
            <c:txPr>
              <a:bodyPr wrap="square" lIns="38100" tIns="19050" rIns="38100" bIns="19050" anchor="ctr">
                <a:spAutoFit/>
              </a:bodyPr>
              <a:lstStyle/>
              <a:p>
                <a:pPr>
                  <a:defRPr sz="11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Postponed the visit to the doctor (not related to the virus)</c:v>
                </c:pt>
                <c:pt idx="1">
                  <c:v>Postponed my vaccination</c:v>
                </c:pt>
                <c:pt idx="2">
                  <c:v>Postponed vaccination of my family member(s)</c:v>
                </c:pt>
                <c:pt idx="3">
                  <c:v>Exercised less than I normally would</c:v>
                </c:pt>
                <c:pt idx="4">
                  <c:v>Started consuming more alcohol than I normally would</c:v>
                </c:pt>
                <c:pt idx="5">
                  <c:v>Ate more unhealthy food than usual</c:v>
                </c:pt>
              </c:strCache>
            </c:strRef>
          </c:cat>
          <c:val>
            <c:numRef>
              <c:f>Sheet1!$B$2:$B$7</c:f>
              <c:numCache>
                <c:formatCode>###0.0</c:formatCode>
                <c:ptCount val="6"/>
                <c:pt idx="0">
                  <c:v>14</c:v>
                </c:pt>
                <c:pt idx="1">
                  <c:v>3</c:v>
                </c:pt>
                <c:pt idx="2">
                  <c:v>4</c:v>
                </c:pt>
                <c:pt idx="3">
                  <c:v>6</c:v>
                </c:pt>
                <c:pt idx="4">
                  <c:v>4</c:v>
                </c:pt>
                <c:pt idx="5">
                  <c:v>9.1999999999999993</c:v>
                </c:pt>
              </c:numCache>
            </c:numRef>
          </c:val>
          <c:extLst>
            <c:ext xmlns:c16="http://schemas.microsoft.com/office/drawing/2014/chart" uri="{C3380CC4-5D6E-409C-BE32-E72D297353CC}">
              <c16:uniqueId val="{00000000-8829-4CA5-9FEC-72792486EBEE}"/>
            </c:ext>
          </c:extLst>
        </c:ser>
        <c:ser>
          <c:idx val="1"/>
          <c:order val="1"/>
          <c:tx>
            <c:strRef>
              <c:f>Sheet1!$C$1</c:f>
              <c:strCache>
                <c:ptCount val="1"/>
                <c:pt idx="0">
                  <c:v>Plan to take</c:v>
                </c:pt>
              </c:strCache>
            </c:strRef>
          </c:tx>
          <c:invertIfNegative val="0"/>
          <c:dLbls>
            <c:spPr>
              <a:noFill/>
              <a:ln>
                <a:noFill/>
              </a:ln>
              <a:effectLst/>
            </c:spPr>
            <c:txPr>
              <a:bodyPr wrap="square" lIns="38100" tIns="19050" rIns="38100" bIns="19050" anchor="ctr">
                <a:spAutoFit/>
              </a:bodyPr>
              <a:lstStyle/>
              <a:p>
                <a:pPr>
                  <a:defRPr sz="11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Postponed the visit to the doctor (not related to the virus)</c:v>
                </c:pt>
                <c:pt idx="1">
                  <c:v>Postponed my vaccination</c:v>
                </c:pt>
                <c:pt idx="2">
                  <c:v>Postponed vaccination of my family member(s)</c:v>
                </c:pt>
                <c:pt idx="3">
                  <c:v>Exercised less than I normally would</c:v>
                </c:pt>
                <c:pt idx="4">
                  <c:v>Started consuming more alcohol than I normally would</c:v>
                </c:pt>
                <c:pt idx="5">
                  <c:v>Ate more unhealthy food than usual</c:v>
                </c:pt>
              </c:strCache>
            </c:strRef>
          </c:cat>
          <c:val>
            <c:numRef>
              <c:f>Sheet1!$C$2:$C$7</c:f>
              <c:numCache>
                <c:formatCode>###0.0</c:formatCode>
                <c:ptCount val="6"/>
                <c:pt idx="0">
                  <c:v>10</c:v>
                </c:pt>
                <c:pt idx="1">
                  <c:v>11</c:v>
                </c:pt>
                <c:pt idx="2">
                  <c:v>11</c:v>
                </c:pt>
                <c:pt idx="3">
                  <c:v>9</c:v>
                </c:pt>
                <c:pt idx="4">
                  <c:v>8</c:v>
                </c:pt>
                <c:pt idx="5">
                  <c:v>8.4</c:v>
                </c:pt>
              </c:numCache>
            </c:numRef>
          </c:val>
          <c:extLst>
            <c:ext xmlns:c16="http://schemas.microsoft.com/office/drawing/2014/chart" uri="{C3380CC4-5D6E-409C-BE32-E72D297353CC}">
              <c16:uniqueId val="{00000001-8829-4CA5-9FEC-72792486EBEE}"/>
            </c:ext>
          </c:extLst>
        </c:ser>
        <c:ser>
          <c:idx val="2"/>
          <c:order val="2"/>
          <c:tx>
            <c:strRef>
              <c:f>Sheet1!$D$1</c:f>
              <c:strCache>
                <c:ptCount val="1"/>
                <c:pt idx="0">
                  <c:v>I have not taken and I am not going to take them</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Postponed the visit to the doctor (not related to the virus)</c:v>
                </c:pt>
                <c:pt idx="1">
                  <c:v>Postponed my vaccination</c:v>
                </c:pt>
                <c:pt idx="2">
                  <c:v>Postponed vaccination of my family member(s)</c:v>
                </c:pt>
                <c:pt idx="3">
                  <c:v>Exercised less than I normally would</c:v>
                </c:pt>
                <c:pt idx="4">
                  <c:v>Started consuming more alcohol than I normally would</c:v>
                </c:pt>
                <c:pt idx="5">
                  <c:v>Ate more unhealthy food than usual</c:v>
                </c:pt>
              </c:strCache>
            </c:strRef>
          </c:cat>
          <c:val>
            <c:numRef>
              <c:f>Sheet1!$D$2:$D$7</c:f>
              <c:numCache>
                <c:formatCode>###0.0</c:formatCode>
                <c:ptCount val="6"/>
                <c:pt idx="0">
                  <c:v>76</c:v>
                </c:pt>
                <c:pt idx="1">
                  <c:v>87</c:v>
                </c:pt>
                <c:pt idx="2">
                  <c:v>86</c:v>
                </c:pt>
                <c:pt idx="3">
                  <c:v>85</c:v>
                </c:pt>
                <c:pt idx="4">
                  <c:v>88</c:v>
                </c:pt>
                <c:pt idx="5">
                  <c:v>82.4</c:v>
                </c:pt>
              </c:numCache>
            </c:numRef>
          </c:val>
          <c:extLst>
            <c:ext xmlns:c16="http://schemas.microsoft.com/office/drawing/2014/chart" uri="{C3380CC4-5D6E-409C-BE32-E72D297353CC}">
              <c16:uniqueId val="{00000002-8829-4CA5-9FEC-72792486EBEE}"/>
            </c:ext>
          </c:extLst>
        </c:ser>
        <c:dLbls>
          <c:showLegendKey val="0"/>
          <c:showVal val="0"/>
          <c:showCatName val="0"/>
          <c:showSerName val="0"/>
          <c:showPercent val="0"/>
          <c:showBubbleSize val="0"/>
        </c:dLbls>
        <c:gapWidth val="75"/>
        <c:overlap val="100"/>
        <c:axId val="196623888"/>
        <c:axId val="198064832"/>
      </c:barChart>
      <c:catAx>
        <c:axId val="196623888"/>
        <c:scaling>
          <c:orientation val="maxMin"/>
        </c:scaling>
        <c:delete val="0"/>
        <c:axPos val="l"/>
        <c:numFmt formatCode="General" sourceLinked="0"/>
        <c:majorTickMark val="none"/>
        <c:minorTickMark val="none"/>
        <c:tickLblPos val="nextTo"/>
        <c:txPr>
          <a:bodyPr/>
          <a:lstStyle/>
          <a:p>
            <a:pPr>
              <a:defRPr sz="1200"/>
            </a:pPr>
            <a:endParaRPr lang="en-US"/>
          </a:p>
        </c:txPr>
        <c:crossAx val="198064832"/>
        <c:crosses val="autoZero"/>
        <c:auto val="1"/>
        <c:lblAlgn val="ctr"/>
        <c:lblOffset val="100"/>
        <c:noMultiLvlLbl val="0"/>
      </c:catAx>
      <c:valAx>
        <c:axId val="198064832"/>
        <c:scaling>
          <c:orientation val="minMax"/>
        </c:scaling>
        <c:delete val="0"/>
        <c:axPos val="t"/>
        <c:numFmt formatCode="0%" sourceLinked="1"/>
        <c:majorTickMark val="none"/>
        <c:minorTickMark val="none"/>
        <c:tickLblPos val="none"/>
        <c:spPr>
          <a:ln w="9525">
            <a:noFill/>
          </a:ln>
        </c:spPr>
        <c:crossAx val="196623888"/>
        <c:crosses val="autoZero"/>
        <c:crossBetween val="between"/>
      </c:valAx>
    </c:plotArea>
    <c:legend>
      <c:legendPos val="b"/>
      <c:layout>
        <c:manualLayout>
          <c:xMode val="edge"/>
          <c:yMode val="edge"/>
          <c:x val="1.5265048836108601E-2"/>
          <c:y val="0.82204651501895598"/>
          <c:w val="0.98313110451357533"/>
          <c:h val="0.16684237386993298"/>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How often do you receive information about the new coronavirus</a:t>
            </a:r>
            <a:r>
              <a:rPr lang="ka-GE" dirty="0"/>
              <a:t>?</a:t>
            </a:r>
            <a:endParaRPr lang="en-US" dirty="0"/>
          </a:p>
          <a:p>
            <a:pPr>
              <a:defRPr/>
            </a:pPr>
            <a:r>
              <a:rPr lang="ka-GE" sz="1200" b="0" dirty="0"/>
              <a:t>(</a:t>
            </a:r>
            <a:r>
              <a:rPr lang="en-US" sz="1200" b="0" dirty="0"/>
              <a:t>MEAN</a:t>
            </a:r>
            <a:r>
              <a:rPr lang="ka-GE" sz="1200" b="0" dirty="0"/>
              <a:t> </a:t>
            </a:r>
            <a:r>
              <a:rPr lang="en-US" sz="1200" b="0" dirty="0"/>
              <a:t>on a 7-point scale: 1 - "never", 7 - "too often")</a:t>
            </a:r>
            <a:endParaRPr lang="ka-GE" sz="1200" b="0" dirty="0"/>
          </a:p>
        </c:rich>
      </c:tx>
      <c:overlay val="0"/>
    </c:title>
    <c:autoTitleDeleted val="0"/>
    <c:plotArea>
      <c:layout>
        <c:manualLayout>
          <c:layoutTarget val="inner"/>
          <c:xMode val="edge"/>
          <c:yMode val="edge"/>
          <c:x val="0.38645817458301596"/>
          <c:y val="0.23321755613881598"/>
          <c:w val="0.61354182541698443"/>
          <c:h val="0.69849241761446601"/>
        </c:manualLayout>
      </c:layout>
      <c:barChart>
        <c:barDir val="bar"/>
        <c:grouping val="clustered"/>
        <c:varyColors val="0"/>
        <c:ser>
          <c:idx val="0"/>
          <c:order val="0"/>
          <c:tx>
            <c:strRef>
              <c:f>Sheet1!$A$2</c:f>
              <c:strCache>
                <c:ptCount val="1"/>
                <c:pt idx="0">
                  <c:v>How often do you inform yourself about the novel coronavirus?</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First wave</c:v>
                </c:pt>
                <c:pt idx="1">
                  <c:v>Second wave</c:v>
                </c:pt>
                <c:pt idx="2">
                  <c:v>Third wave</c:v>
                </c:pt>
              </c:strCache>
            </c:strRef>
          </c:cat>
          <c:val>
            <c:numRef>
              <c:f>Sheet1!$B$2:$D$2</c:f>
              <c:numCache>
                <c:formatCode>###0.00</c:formatCode>
                <c:ptCount val="3"/>
                <c:pt idx="0">
                  <c:v>6.4573721163490472</c:v>
                </c:pt>
                <c:pt idx="1">
                  <c:v>6.3259557344064383</c:v>
                </c:pt>
                <c:pt idx="2">
                  <c:v>6.201402805611222</c:v>
                </c:pt>
              </c:numCache>
            </c:numRef>
          </c:val>
          <c:extLst>
            <c:ext xmlns:c16="http://schemas.microsoft.com/office/drawing/2014/chart" uri="{C3380CC4-5D6E-409C-BE32-E72D297353CC}">
              <c16:uniqueId val="{00000000-6F5E-43BB-8867-66FD90F666D2}"/>
            </c:ext>
          </c:extLst>
        </c:ser>
        <c:dLbls>
          <c:showLegendKey val="0"/>
          <c:showVal val="0"/>
          <c:showCatName val="0"/>
          <c:showSerName val="0"/>
          <c:showPercent val="0"/>
          <c:showBubbleSize val="0"/>
        </c:dLbls>
        <c:gapWidth val="75"/>
        <c:axId val="198067072"/>
        <c:axId val="198067632"/>
      </c:barChart>
      <c:catAx>
        <c:axId val="198067072"/>
        <c:scaling>
          <c:orientation val="maxMin"/>
        </c:scaling>
        <c:delete val="0"/>
        <c:axPos val="l"/>
        <c:numFmt formatCode="General" sourceLinked="0"/>
        <c:majorTickMark val="none"/>
        <c:minorTickMark val="none"/>
        <c:tickLblPos val="nextTo"/>
        <c:crossAx val="198067632"/>
        <c:crosses val="autoZero"/>
        <c:auto val="1"/>
        <c:lblAlgn val="ctr"/>
        <c:lblOffset val="100"/>
        <c:noMultiLvlLbl val="0"/>
      </c:catAx>
      <c:valAx>
        <c:axId val="198067632"/>
        <c:scaling>
          <c:orientation val="minMax"/>
        </c:scaling>
        <c:delete val="1"/>
        <c:axPos val="t"/>
        <c:numFmt formatCode="###0.00" sourceLinked="1"/>
        <c:majorTickMark val="none"/>
        <c:minorTickMark val="none"/>
        <c:tickLblPos val="none"/>
        <c:crossAx val="198067072"/>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a:pPr>
            <a:r>
              <a:rPr lang="en-US" dirty="0"/>
              <a:t>To what extent are you satisfied with the information received about the new coronavirus?</a:t>
            </a:r>
          </a:p>
          <a:p>
            <a:pPr algn="ctr" rtl="0">
              <a:defRPr/>
            </a:pPr>
            <a:r>
              <a:rPr lang="en-US" sz="1200" b="0" dirty="0"/>
              <a:t>(MEAN</a:t>
            </a:r>
            <a:r>
              <a:rPr lang="ka-GE" sz="1200" b="0" dirty="0"/>
              <a:t> </a:t>
            </a:r>
            <a:r>
              <a:rPr lang="en-US" sz="1200" b="0" dirty="0"/>
              <a:t>on a 7-point scale: 1 - "very unsatisfied", 7 - "very satisfied”)</a:t>
            </a:r>
            <a:endParaRPr lang="ka-GE" sz="1200" b="0" dirty="0"/>
          </a:p>
        </c:rich>
      </c:tx>
      <c:overlay val="0"/>
    </c:title>
    <c:autoTitleDeleted val="0"/>
    <c:plotArea>
      <c:layout>
        <c:manualLayout>
          <c:layoutTarget val="inner"/>
          <c:xMode val="edge"/>
          <c:yMode val="edge"/>
          <c:x val="0.38414213607914405"/>
          <c:y val="0.23321755613881598"/>
          <c:w val="0.61585786392085595"/>
          <c:h val="0.69849241761446612"/>
        </c:manualLayout>
      </c:layout>
      <c:barChart>
        <c:barDir val="bar"/>
        <c:grouping val="clustered"/>
        <c:varyColors val="0"/>
        <c:ser>
          <c:idx val="0"/>
          <c:order val="0"/>
          <c:tx>
            <c:strRef>
              <c:f>Sheet1!$A$2</c:f>
              <c:strCache>
                <c:ptCount val="1"/>
                <c:pt idx="0">
                  <c:v>How much satisfied you are concerning the information which you get through different sourced regarding COVID19 and response?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First wave</c:v>
                </c:pt>
                <c:pt idx="1">
                  <c:v>Second wave</c:v>
                </c:pt>
                <c:pt idx="2">
                  <c:v>Third wave</c:v>
                </c:pt>
              </c:strCache>
            </c:strRef>
          </c:cat>
          <c:val>
            <c:numRef>
              <c:f>Sheet1!$B$2:$D$2</c:f>
              <c:numCache>
                <c:formatCode>###0.00</c:formatCode>
                <c:ptCount val="3"/>
                <c:pt idx="0">
                  <c:v>6.1065989847715736</c:v>
                </c:pt>
                <c:pt idx="1">
                  <c:v>6.2119675456389452</c:v>
                </c:pt>
                <c:pt idx="2">
                  <c:v>6.1375126390293229</c:v>
                </c:pt>
              </c:numCache>
            </c:numRef>
          </c:val>
          <c:extLst>
            <c:ext xmlns:c16="http://schemas.microsoft.com/office/drawing/2014/chart" uri="{C3380CC4-5D6E-409C-BE32-E72D297353CC}">
              <c16:uniqueId val="{00000000-F377-4171-91A1-27AC9CC043FE}"/>
            </c:ext>
          </c:extLst>
        </c:ser>
        <c:dLbls>
          <c:showLegendKey val="0"/>
          <c:showVal val="0"/>
          <c:showCatName val="0"/>
          <c:showSerName val="0"/>
          <c:showPercent val="0"/>
          <c:showBubbleSize val="0"/>
        </c:dLbls>
        <c:gapWidth val="75"/>
        <c:axId val="198069872"/>
        <c:axId val="198070432"/>
      </c:barChart>
      <c:catAx>
        <c:axId val="198069872"/>
        <c:scaling>
          <c:orientation val="maxMin"/>
        </c:scaling>
        <c:delete val="0"/>
        <c:axPos val="l"/>
        <c:numFmt formatCode="General" sourceLinked="0"/>
        <c:majorTickMark val="none"/>
        <c:minorTickMark val="none"/>
        <c:tickLblPos val="nextTo"/>
        <c:crossAx val="198070432"/>
        <c:crosses val="autoZero"/>
        <c:auto val="1"/>
        <c:lblAlgn val="ctr"/>
        <c:lblOffset val="100"/>
        <c:noMultiLvlLbl val="0"/>
      </c:catAx>
      <c:valAx>
        <c:axId val="198070432"/>
        <c:scaling>
          <c:orientation val="minMax"/>
        </c:scaling>
        <c:delete val="1"/>
        <c:axPos val="t"/>
        <c:numFmt formatCode="###0.00" sourceLinked="1"/>
        <c:majorTickMark val="none"/>
        <c:minorTickMark val="none"/>
        <c:tickLblPos val="none"/>
        <c:crossAx val="198069872"/>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Information you </a:t>
            </a:r>
            <a:r>
              <a:rPr lang="en-US"/>
              <a:t>need most, </a:t>
            </a:r>
            <a:r>
              <a:rPr lang="en-US" dirty="0"/>
              <a:t>concerns…</a:t>
            </a:r>
          </a:p>
        </c:rich>
      </c:tx>
      <c:overlay val="0"/>
    </c:title>
    <c:autoTitleDeleted val="0"/>
    <c:plotArea>
      <c:layout>
        <c:manualLayout>
          <c:layoutTarget val="inner"/>
          <c:xMode val="edge"/>
          <c:yMode val="edge"/>
          <c:x val="0.40850109361329834"/>
          <c:y val="9.9884222805482731E-2"/>
          <c:w val="0.59149890638670166"/>
          <c:h val="0.83182575094779854"/>
        </c:manualLayout>
      </c:layout>
      <c:barChart>
        <c:barDir val="bar"/>
        <c:grouping val="clustered"/>
        <c:varyColors val="0"/>
        <c:ser>
          <c:idx val="0"/>
          <c:order val="0"/>
          <c:tx>
            <c:strRef>
              <c:f>Sheet1!$B$1</c:f>
              <c:strCache>
                <c:ptCount val="1"/>
                <c:pt idx="0">
                  <c:v>First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Symptoms of the new coronavirus</c:v>
                </c:pt>
                <c:pt idx="1">
                  <c:v>The personal stories of others about how they handle the current situation</c:v>
                </c:pt>
                <c:pt idx="2">
                  <c:v>Scientific advances in the development of a new vaccine against the coronavirus</c:v>
                </c:pt>
                <c:pt idx="3">
                  <c:v>Scientific advances in the development of the new coronavirus treatment drug</c:v>
                </c:pt>
                <c:pt idx="4">
                  <c:v>How I personally can avoid/prevent the spread of the disease</c:v>
                </c:pt>
                <c:pt idx="5">
                  <c:v>How to take care of a person at risk</c:v>
                </c:pt>
                <c:pt idx="6">
                  <c:v>How to take care of the education of a minor member(s) of my family</c:v>
                </c:pt>
                <c:pt idx="7">
                  <c:v>Details of travel restrictions (including within the country)</c:v>
                </c:pt>
              </c:strCache>
            </c:strRef>
          </c:cat>
          <c:val>
            <c:numRef>
              <c:f>Sheet1!$B$2:$B$9</c:f>
              <c:numCache>
                <c:formatCode>###0.0</c:formatCode>
                <c:ptCount val="8"/>
                <c:pt idx="0">
                  <c:v>87.1</c:v>
                </c:pt>
                <c:pt idx="1">
                  <c:v>78.099999999999994</c:v>
                </c:pt>
                <c:pt idx="2">
                  <c:v>90.4</c:v>
                </c:pt>
                <c:pt idx="3">
                  <c:v>90.8</c:v>
                </c:pt>
                <c:pt idx="4">
                  <c:v>90.2</c:v>
                </c:pt>
                <c:pt idx="5">
                  <c:v>85.1</c:v>
                </c:pt>
                <c:pt idx="6">
                  <c:v>89.328063241106719</c:v>
                </c:pt>
                <c:pt idx="7">
                  <c:v>82.1</c:v>
                </c:pt>
              </c:numCache>
            </c:numRef>
          </c:val>
          <c:extLst>
            <c:ext xmlns:c16="http://schemas.microsoft.com/office/drawing/2014/chart" uri="{C3380CC4-5D6E-409C-BE32-E72D297353CC}">
              <c16:uniqueId val="{00000000-A922-4315-B6BA-9266FF064DCF}"/>
            </c:ext>
          </c:extLst>
        </c:ser>
        <c:ser>
          <c:idx val="1"/>
          <c:order val="1"/>
          <c:tx>
            <c:strRef>
              <c:f>Sheet1!$C$1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Symptoms of the new coronavirus</c:v>
                </c:pt>
                <c:pt idx="1">
                  <c:v>The personal stories of others about how they handle the current situation</c:v>
                </c:pt>
                <c:pt idx="2">
                  <c:v>Scientific advances in the development of a new vaccine against the coronavirus</c:v>
                </c:pt>
                <c:pt idx="3">
                  <c:v>Scientific advances in the development of the new coronavirus treatment drug</c:v>
                </c:pt>
                <c:pt idx="4">
                  <c:v>How I personally can avoid/prevent the spread of the disease</c:v>
                </c:pt>
                <c:pt idx="5">
                  <c:v>How to take care of a person at risk</c:v>
                </c:pt>
                <c:pt idx="6">
                  <c:v>How to take care of the education of a minor member(s) of my family</c:v>
                </c:pt>
                <c:pt idx="7">
                  <c:v>Details of travel restrictions (including within the country)</c:v>
                </c:pt>
              </c:strCache>
            </c:strRef>
          </c:cat>
          <c:val>
            <c:numRef>
              <c:f>Sheet1!$C$2:$C$9</c:f>
              <c:numCache>
                <c:formatCode>###0.0</c:formatCode>
                <c:ptCount val="8"/>
                <c:pt idx="0">
                  <c:v>82</c:v>
                </c:pt>
                <c:pt idx="1">
                  <c:v>73.900000000000006</c:v>
                </c:pt>
                <c:pt idx="2">
                  <c:v>85.3</c:v>
                </c:pt>
                <c:pt idx="3">
                  <c:v>87.2</c:v>
                </c:pt>
                <c:pt idx="4">
                  <c:v>83.8</c:v>
                </c:pt>
                <c:pt idx="5">
                  <c:v>79.8</c:v>
                </c:pt>
                <c:pt idx="6">
                  <c:v>83.983572895277206</c:v>
                </c:pt>
                <c:pt idx="7">
                  <c:v>84.3</c:v>
                </c:pt>
              </c:numCache>
            </c:numRef>
          </c:val>
          <c:extLst>
            <c:ext xmlns:c16="http://schemas.microsoft.com/office/drawing/2014/chart" uri="{C3380CC4-5D6E-409C-BE32-E72D297353CC}">
              <c16:uniqueId val="{00000001-A922-4315-B6BA-9266FF064DCF}"/>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Symptoms of the new coronavirus</c:v>
                </c:pt>
                <c:pt idx="1">
                  <c:v>The personal stories of others about how they handle the current situation</c:v>
                </c:pt>
                <c:pt idx="2">
                  <c:v>Scientific advances in the development of a new vaccine against the coronavirus</c:v>
                </c:pt>
                <c:pt idx="3">
                  <c:v>Scientific advances in the development of the new coronavirus treatment drug</c:v>
                </c:pt>
                <c:pt idx="4">
                  <c:v>How I personally can avoid/prevent the spread of the disease</c:v>
                </c:pt>
                <c:pt idx="5">
                  <c:v>How to take care of a person at risk</c:v>
                </c:pt>
                <c:pt idx="6">
                  <c:v>How to take care of the education of a minor member(s) of my family</c:v>
                </c:pt>
                <c:pt idx="7">
                  <c:v>Details of travel restrictions (including within the country)</c:v>
                </c:pt>
              </c:strCache>
            </c:strRef>
          </c:cat>
          <c:val>
            <c:numRef>
              <c:f>Sheet1!$D$2:$D$9</c:f>
              <c:numCache>
                <c:formatCode>###0.0</c:formatCode>
                <c:ptCount val="8"/>
                <c:pt idx="0">
                  <c:v>80.099999999999994</c:v>
                </c:pt>
                <c:pt idx="1">
                  <c:v>72.2</c:v>
                </c:pt>
                <c:pt idx="2">
                  <c:v>81.599999999999994</c:v>
                </c:pt>
                <c:pt idx="3">
                  <c:v>85.5</c:v>
                </c:pt>
                <c:pt idx="4">
                  <c:v>82.1</c:v>
                </c:pt>
                <c:pt idx="5">
                  <c:v>78.8</c:v>
                </c:pt>
                <c:pt idx="6">
                  <c:v>83.870967741935488</c:v>
                </c:pt>
                <c:pt idx="7">
                  <c:v>86.6</c:v>
                </c:pt>
              </c:numCache>
            </c:numRef>
          </c:val>
          <c:extLst>
            <c:ext xmlns:c16="http://schemas.microsoft.com/office/drawing/2014/chart" uri="{C3380CC4-5D6E-409C-BE32-E72D297353CC}">
              <c16:uniqueId val="{00000002-A922-4315-B6BA-9266FF064DCF}"/>
            </c:ext>
          </c:extLst>
        </c:ser>
        <c:dLbls>
          <c:showLegendKey val="0"/>
          <c:showVal val="0"/>
          <c:showCatName val="0"/>
          <c:showSerName val="0"/>
          <c:showPercent val="0"/>
          <c:showBubbleSize val="0"/>
        </c:dLbls>
        <c:gapWidth val="75"/>
        <c:axId val="198575008"/>
        <c:axId val="198575568"/>
      </c:barChart>
      <c:catAx>
        <c:axId val="198575008"/>
        <c:scaling>
          <c:orientation val="maxMin"/>
        </c:scaling>
        <c:delete val="0"/>
        <c:axPos val="l"/>
        <c:numFmt formatCode="General" sourceLinked="0"/>
        <c:majorTickMark val="none"/>
        <c:minorTickMark val="none"/>
        <c:tickLblPos val="nextTo"/>
        <c:txPr>
          <a:bodyPr/>
          <a:lstStyle/>
          <a:p>
            <a:pPr>
              <a:defRPr sz="1000"/>
            </a:pPr>
            <a:endParaRPr lang="en-US"/>
          </a:p>
        </c:txPr>
        <c:crossAx val="198575568"/>
        <c:crosses val="autoZero"/>
        <c:auto val="1"/>
        <c:lblAlgn val="ctr"/>
        <c:lblOffset val="100"/>
        <c:noMultiLvlLbl val="0"/>
      </c:catAx>
      <c:valAx>
        <c:axId val="198575568"/>
        <c:scaling>
          <c:orientation val="minMax"/>
        </c:scaling>
        <c:delete val="1"/>
        <c:axPos val="t"/>
        <c:numFmt formatCode="###0.0" sourceLinked="1"/>
        <c:majorTickMark val="none"/>
        <c:minorTickMark val="none"/>
        <c:tickLblPos val="none"/>
        <c:crossAx val="198575008"/>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What would you do if you or your family member had symptoms such as fever, cough, shortness of breath, and so on?</a:t>
            </a:r>
          </a:p>
        </c:rich>
      </c:tx>
      <c:overlay val="0"/>
    </c:title>
    <c:autoTitleDeleted val="0"/>
    <c:plotArea>
      <c:layout/>
      <c:barChart>
        <c:barDir val="bar"/>
        <c:grouping val="clustered"/>
        <c:varyColors val="0"/>
        <c:ser>
          <c:idx val="0"/>
          <c:order val="0"/>
          <c:tx>
            <c:strRef>
              <c:f>Sheet1!$B$1</c:f>
              <c:strCache>
                <c:ptCount val="1"/>
                <c:pt idx="0">
                  <c:v>First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I will call 112 hotline</c:v>
                </c:pt>
                <c:pt idx="1">
                  <c:v>I will call 144 hotline</c:v>
                </c:pt>
                <c:pt idx="2">
                  <c:v>I will call other hotline (1505, 116001)</c:v>
                </c:pt>
                <c:pt idx="3">
                  <c:v>I will call my personal doctor</c:v>
                </c:pt>
                <c:pt idx="4">
                  <c:v>I will go to the hospital</c:v>
                </c:pt>
                <c:pt idx="5">
                  <c:v>I will call a mobile lab</c:v>
                </c:pt>
                <c:pt idx="6">
                  <c:v>I will stay at home and take care of myself, without providing information to official sources</c:v>
                </c:pt>
              </c:strCache>
            </c:strRef>
          </c:cat>
          <c:val>
            <c:numRef>
              <c:f>Sheet1!$B$2:$B$8</c:f>
              <c:numCache>
                <c:formatCode>###0.0</c:formatCode>
                <c:ptCount val="7"/>
                <c:pt idx="0">
                  <c:v>71.400000000000006</c:v>
                </c:pt>
                <c:pt idx="1">
                  <c:v>19.399999999999999</c:v>
                </c:pt>
                <c:pt idx="2">
                  <c:v>3.8</c:v>
                </c:pt>
                <c:pt idx="3">
                  <c:v>27.3</c:v>
                </c:pt>
                <c:pt idx="4">
                  <c:v>11.3</c:v>
                </c:pt>
                <c:pt idx="5">
                  <c:v>2.5</c:v>
                </c:pt>
                <c:pt idx="6">
                  <c:v>1.8</c:v>
                </c:pt>
              </c:numCache>
            </c:numRef>
          </c:val>
          <c:extLst>
            <c:ext xmlns:c16="http://schemas.microsoft.com/office/drawing/2014/chart" uri="{C3380CC4-5D6E-409C-BE32-E72D297353CC}">
              <c16:uniqueId val="{00000000-A35E-4DB3-BB4B-E2AE7EAEC45A}"/>
            </c:ext>
          </c:extLst>
        </c:ser>
        <c:ser>
          <c:idx val="1"/>
          <c:order val="1"/>
          <c:tx>
            <c:strRef>
              <c:f>Sheet1!$C$1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I will call 112 hotline</c:v>
                </c:pt>
                <c:pt idx="1">
                  <c:v>I will call 144 hotline</c:v>
                </c:pt>
                <c:pt idx="2">
                  <c:v>I will call other hotline (1505, 116001)</c:v>
                </c:pt>
                <c:pt idx="3">
                  <c:v>I will call my personal doctor</c:v>
                </c:pt>
                <c:pt idx="4">
                  <c:v>I will go to the hospital</c:v>
                </c:pt>
                <c:pt idx="5">
                  <c:v>I will call a mobile lab</c:v>
                </c:pt>
                <c:pt idx="6">
                  <c:v>I will stay at home and take care of myself, without providing information to official sources</c:v>
                </c:pt>
              </c:strCache>
            </c:strRef>
          </c:cat>
          <c:val>
            <c:numRef>
              <c:f>Sheet1!$C$2:$C$8</c:f>
              <c:numCache>
                <c:formatCode>###0.0</c:formatCode>
                <c:ptCount val="7"/>
                <c:pt idx="0">
                  <c:v>71.599999999999994</c:v>
                </c:pt>
                <c:pt idx="1">
                  <c:v>25.4</c:v>
                </c:pt>
                <c:pt idx="2">
                  <c:v>2.6</c:v>
                </c:pt>
                <c:pt idx="3">
                  <c:v>23.8</c:v>
                </c:pt>
                <c:pt idx="4">
                  <c:v>7.5</c:v>
                </c:pt>
                <c:pt idx="5">
                  <c:v>0.5</c:v>
                </c:pt>
                <c:pt idx="6">
                  <c:v>0.8</c:v>
                </c:pt>
              </c:numCache>
            </c:numRef>
          </c:val>
          <c:extLst>
            <c:ext xmlns:c16="http://schemas.microsoft.com/office/drawing/2014/chart" uri="{C3380CC4-5D6E-409C-BE32-E72D297353CC}">
              <c16:uniqueId val="{00000001-A35E-4DB3-BB4B-E2AE7EAEC45A}"/>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I will call 112 hotline</c:v>
                </c:pt>
                <c:pt idx="1">
                  <c:v>I will call 144 hotline</c:v>
                </c:pt>
                <c:pt idx="2">
                  <c:v>I will call other hotline (1505, 116001)</c:v>
                </c:pt>
                <c:pt idx="3">
                  <c:v>I will call my personal doctor</c:v>
                </c:pt>
                <c:pt idx="4">
                  <c:v>I will go to the hospital</c:v>
                </c:pt>
                <c:pt idx="5">
                  <c:v>I will call a mobile lab</c:v>
                </c:pt>
                <c:pt idx="6">
                  <c:v>I will stay at home and take care of myself, without providing information to official sources</c:v>
                </c:pt>
              </c:strCache>
            </c:strRef>
          </c:cat>
          <c:val>
            <c:numRef>
              <c:f>Sheet1!$D$2:$D$8</c:f>
              <c:numCache>
                <c:formatCode>###0.0</c:formatCode>
                <c:ptCount val="7"/>
                <c:pt idx="0">
                  <c:v>76.8</c:v>
                </c:pt>
                <c:pt idx="1">
                  <c:v>19</c:v>
                </c:pt>
                <c:pt idx="2">
                  <c:v>2.1</c:v>
                </c:pt>
                <c:pt idx="3">
                  <c:v>24.9</c:v>
                </c:pt>
                <c:pt idx="4">
                  <c:v>8.6</c:v>
                </c:pt>
                <c:pt idx="5" formatCode="####.0">
                  <c:v>0.7</c:v>
                </c:pt>
                <c:pt idx="6" formatCode="####.0">
                  <c:v>0.6</c:v>
                </c:pt>
              </c:numCache>
            </c:numRef>
          </c:val>
          <c:extLst>
            <c:ext xmlns:c16="http://schemas.microsoft.com/office/drawing/2014/chart" uri="{C3380CC4-5D6E-409C-BE32-E72D297353CC}">
              <c16:uniqueId val="{00000002-A35E-4DB3-BB4B-E2AE7EAEC45A}"/>
            </c:ext>
          </c:extLst>
        </c:ser>
        <c:dLbls>
          <c:showLegendKey val="0"/>
          <c:showVal val="0"/>
          <c:showCatName val="0"/>
          <c:showSerName val="0"/>
          <c:showPercent val="0"/>
          <c:showBubbleSize val="0"/>
        </c:dLbls>
        <c:gapWidth val="75"/>
        <c:overlap val="-25"/>
        <c:axId val="198578928"/>
        <c:axId val="198579488"/>
      </c:barChart>
      <c:catAx>
        <c:axId val="198578928"/>
        <c:scaling>
          <c:orientation val="maxMin"/>
        </c:scaling>
        <c:delete val="0"/>
        <c:axPos val="l"/>
        <c:numFmt formatCode="General" sourceLinked="0"/>
        <c:majorTickMark val="none"/>
        <c:minorTickMark val="none"/>
        <c:tickLblPos val="nextTo"/>
        <c:txPr>
          <a:bodyPr/>
          <a:lstStyle/>
          <a:p>
            <a:pPr>
              <a:defRPr sz="1000"/>
            </a:pPr>
            <a:endParaRPr lang="en-US"/>
          </a:p>
        </c:txPr>
        <c:crossAx val="198579488"/>
        <c:crosses val="autoZero"/>
        <c:auto val="1"/>
        <c:lblAlgn val="ctr"/>
        <c:lblOffset val="100"/>
        <c:noMultiLvlLbl val="0"/>
      </c:catAx>
      <c:valAx>
        <c:axId val="198579488"/>
        <c:scaling>
          <c:orientation val="minMax"/>
        </c:scaling>
        <c:delete val="1"/>
        <c:axPos val="t"/>
        <c:numFmt formatCode="###0.0" sourceLinked="1"/>
        <c:majorTickMark val="none"/>
        <c:minorTickMark val="none"/>
        <c:tickLblPos val="none"/>
        <c:crossAx val="198578928"/>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dirty="0"/>
              <a:t>What will you do if you have a problem with supply or relocation?</a:t>
            </a:r>
          </a:p>
        </c:rich>
      </c:tx>
      <c:overlay val="0"/>
    </c:title>
    <c:autoTitleDeleted val="0"/>
    <c:plotArea>
      <c:layout/>
      <c:barChart>
        <c:barDir val="bar"/>
        <c:grouping val="clustered"/>
        <c:varyColors val="0"/>
        <c:ser>
          <c:idx val="0"/>
          <c:order val="0"/>
          <c:tx>
            <c:strRef>
              <c:f>Sheet1!$B$1</c:f>
              <c:strCache>
                <c:ptCount val="1"/>
                <c:pt idx="0">
                  <c:v>First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I will call 112 hotline</c:v>
                </c:pt>
                <c:pt idx="1">
                  <c:v>I will call 144 hotline</c:v>
                </c:pt>
                <c:pt idx="2">
                  <c:v>I will call other hotline (1505, 116001)</c:v>
                </c:pt>
                <c:pt idx="3">
                  <c:v>I will call a relative/friend</c:v>
                </c:pt>
                <c:pt idx="4">
                  <c:v>I will call the local authorities</c:v>
                </c:pt>
              </c:strCache>
            </c:strRef>
          </c:cat>
          <c:val>
            <c:numRef>
              <c:f>Sheet1!$B$2:$B$6</c:f>
              <c:numCache>
                <c:formatCode>###0.0</c:formatCode>
                <c:ptCount val="5"/>
                <c:pt idx="0">
                  <c:v>28.2</c:v>
                </c:pt>
                <c:pt idx="1">
                  <c:v>18.3</c:v>
                </c:pt>
                <c:pt idx="2">
                  <c:v>2.9</c:v>
                </c:pt>
                <c:pt idx="3">
                  <c:v>23.9</c:v>
                </c:pt>
                <c:pt idx="4">
                  <c:v>15.3</c:v>
                </c:pt>
              </c:numCache>
            </c:numRef>
          </c:val>
          <c:extLst>
            <c:ext xmlns:c16="http://schemas.microsoft.com/office/drawing/2014/chart" uri="{C3380CC4-5D6E-409C-BE32-E72D297353CC}">
              <c16:uniqueId val="{00000000-918A-4E90-92EA-FEB4B0F53B3C}"/>
            </c:ext>
          </c:extLst>
        </c:ser>
        <c:ser>
          <c:idx val="1"/>
          <c:order val="1"/>
          <c:tx>
            <c:strRef>
              <c:f>Sheet1!$C$1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I will call 112 hotline</c:v>
                </c:pt>
                <c:pt idx="1">
                  <c:v>I will call 144 hotline</c:v>
                </c:pt>
                <c:pt idx="2">
                  <c:v>I will call other hotline (1505, 116001)</c:v>
                </c:pt>
                <c:pt idx="3">
                  <c:v>I will call a relative/friend</c:v>
                </c:pt>
                <c:pt idx="4">
                  <c:v>I will call the local authorities</c:v>
                </c:pt>
              </c:strCache>
            </c:strRef>
          </c:cat>
          <c:val>
            <c:numRef>
              <c:f>Sheet1!$C$2:$C$6</c:f>
              <c:numCache>
                <c:formatCode>###0.0</c:formatCode>
                <c:ptCount val="5"/>
                <c:pt idx="0">
                  <c:v>23.3</c:v>
                </c:pt>
                <c:pt idx="1">
                  <c:v>34.5</c:v>
                </c:pt>
                <c:pt idx="2">
                  <c:v>3.5</c:v>
                </c:pt>
                <c:pt idx="3">
                  <c:v>23</c:v>
                </c:pt>
                <c:pt idx="4">
                  <c:v>15.8</c:v>
                </c:pt>
              </c:numCache>
            </c:numRef>
          </c:val>
          <c:extLst>
            <c:ext xmlns:c16="http://schemas.microsoft.com/office/drawing/2014/chart" uri="{C3380CC4-5D6E-409C-BE32-E72D297353CC}">
              <c16:uniqueId val="{00000001-918A-4E90-92EA-FEB4B0F53B3C}"/>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I will call 112 hotline</c:v>
                </c:pt>
                <c:pt idx="1">
                  <c:v>I will call 144 hotline</c:v>
                </c:pt>
                <c:pt idx="2">
                  <c:v>I will call other hotline (1505, 116001)</c:v>
                </c:pt>
                <c:pt idx="3">
                  <c:v>I will call a relative/friend</c:v>
                </c:pt>
                <c:pt idx="4">
                  <c:v>I will call the local authorities</c:v>
                </c:pt>
              </c:strCache>
            </c:strRef>
          </c:cat>
          <c:val>
            <c:numRef>
              <c:f>Sheet1!$D$2:$D$6</c:f>
              <c:numCache>
                <c:formatCode>###0.0</c:formatCode>
                <c:ptCount val="5"/>
                <c:pt idx="0">
                  <c:v>25.1</c:v>
                </c:pt>
                <c:pt idx="1">
                  <c:v>31</c:v>
                </c:pt>
                <c:pt idx="2">
                  <c:v>2.6</c:v>
                </c:pt>
                <c:pt idx="3">
                  <c:v>24.5</c:v>
                </c:pt>
                <c:pt idx="4">
                  <c:v>12.1</c:v>
                </c:pt>
              </c:numCache>
            </c:numRef>
          </c:val>
          <c:extLst>
            <c:ext xmlns:c16="http://schemas.microsoft.com/office/drawing/2014/chart" uri="{C3380CC4-5D6E-409C-BE32-E72D297353CC}">
              <c16:uniqueId val="{00000002-918A-4E90-92EA-FEB4B0F53B3C}"/>
            </c:ext>
          </c:extLst>
        </c:ser>
        <c:dLbls>
          <c:showLegendKey val="0"/>
          <c:showVal val="0"/>
          <c:showCatName val="0"/>
          <c:showSerName val="0"/>
          <c:showPercent val="0"/>
          <c:showBubbleSize val="0"/>
        </c:dLbls>
        <c:gapWidth val="75"/>
        <c:overlap val="-25"/>
        <c:axId val="199259072"/>
        <c:axId val="199259632"/>
      </c:barChart>
      <c:catAx>
        <c:axId val="199259072"/>
        <c:scaling>
          <c:orientation val="maxMin"/>
        </c:scaling>
        <c:delete val="0"/>
        <c:axPos val="l"/>
        <c:numFmt formatCode="General" sourceLinked="0"/>
        <c:majorTickMark val="none"/>
        <c:minorTickMark val="none"/>
        <c:tickLblPos val="nextTo"/>
        <c:crossAx val="199259632"/>
        <c:crosses val="autoZero"/>
        <c:auto val="1"/>
        <c:lblAlgn val="ctr"/>
        <c:lblOffset val="100"/>
        <c:noMultiLvlLbl val="0"/>
      </c:catAx>
      <c:valAx>
        <c:axId val="199259632"/>
        <c:scaling>
          <c:orientation val="minMax"/>
        </c:scaling>
        <c:delete val="1"/>
        <c:axPos val="t"/>
        <c:numFmt formatCode="###0.0" sourceLinked="1"/>
        <c:majorTickMark val="none"/>
        <c:minorTickMark val="none"/>
        <c:tickLblPos val="none"/>
        <c:crossAx val="199259072"/>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200" b="1" i="0" u="none" strike="noStrike" baseline="0" dirty="0">
                <a:effectLst/>
              </a:rPr>
              <a:t>Change in family income</a:t>
            </a:r>
            <a:endParaRPr lang="ka-GE" dirty="0"/>
          </a:p>
        </c:rich>
      </c:tx>
      <c:overlay val="0"/>
    </c:title>
    <c:autoTitleDeleted val="0"/>
    <c:plotArea>
      <c:layout>
        <c:manualLayout>
          <c:layoutTarget val="inner"/>
          <c:xMode val="edge"/>
          <c:yMode val="edge"/>
          <c:x val="9.1581484132665231E-2"/>
          <c:y val="8.53587051618548E-2"/>
          <c:w val="0.68350393700787404"/>
          <c:h val="0.83539370078740149"/>
        </c:manualLayout>
      </c:layout>
      <c:pieChart>
        <c:varyColors val="1"/>
        <c:ser>
          <c:idx val="0"/>
          <c:order val="0"/>
          <c:tx>
            <c:strRef>
              <c:f>Sheet1!$B$1</c:f>
              <c:strCache>
                <c:ptCount val="1"/>
                <c:pt idx="0">
                  <c:v>შემოსავლის ცვლილება</c:v>
                </c:pt>
              </c:strCache>
            </c:strRef>
          </c:tx>
          <c:explosion val="25"/>
          <c:dLbls>
            <c:dLbl>
              <c:idx val="0"/>
              <c:layout>
                <c:manualLayout>
                  <c:x val="-0.23528406108327371"/>
                  <c:y val="-1.9992709244677762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0-8BBF-439E-A241-07A862418897}"/>
                </c:ext>
              </c:extLst>
            </c:dLbl>
            <c:dLbl>
              <c:idx val="3"/>
              <c:layout>
                <c:manualLayout>
                  <c:x val="5.6236101169172013E-2"/>
                  <c:y val="2.4838145231846028E-3"/>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8BBF-439E-A241-07A862418897}"/>
                </c:ext>
              </c:extLst>
            </c:dLbl>
            <c:numFmt formatCode="0.0%" sourceLinked="0"/>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extLst>
          </c:dLbls>
          <c:cat>
            <c:strRef>
              <c:f>Sheet1!$A$2:$A$5</c:f>
              <c:strCache>
                <c:ptCount val="4"/>
                <c:pt idx="0">
                  <c:v>Increased</c:v>
                </c:pt>
                <c:pt idx="1">
                  <c:v>Remained the same</c:v>
                </c:pt>
                <c:pt idx="2">
                  <c:v>Reduced</c:v>
                </c:pt>
                <c:pt idx="3">
                  <c:v>Refusal to respond</c:v>
                </c:pt>
              </c:strCache>
            </c:strRef>
          </c:cat>
          <c:val>
            <c:numRef>
              <c:f>Sheet1!$B$2:$B$5</c:f>
              <c:numCache>
                <c:formatCode>###0.0</c:formatCode>
                <c:ptCount val="4"/>
                <c:pt idx="0">
                  <c:v>3</c:v>
                </c:pt>
                <c:pt idx="1">
                  <c:v>65</c:v>
                </c:pt>
                <c:pt idx="2">
                  <c:v>23.3</c:v>
                </c:pt>
                <c:pt idx="3">
                  <c:v>8.6999999999999993</c:v>
                </c:pt>
              </c:numCache>
            </c:numRef>
          </c:val>
          <c:extLst>
            <c:ext xmlns:c16="http://schemas.microsoft.com/office/drawing/2014/chart" uri="{C3380CC4-5D6E-409C-BE32-E72D297353CC}">
              <c16:uniqueId val="{00000002-8BBF-439E-A241-07A862418897}"/>
            </c:ext>
          </c:extLst>
        </c:ser>
        <c:dLbls>
          <c:showLegendKey val="0"/>
          <c:showVal val="0"/>
          <c:showCatName val="1"/>
          <c:showSerName val="0"/>
          <c:showPercent val="1"/>
          <c:showBubbleSize val="0"/>
          <c:showLeaderLines val="1"/>
        </c:dLbls>
        <c:firstSliceAng val="150"/>
      </c:pieChart>
    </c:plotArea>
    <c:plotVisOnly val="1"/>
    <c:dispBlanksAs val="zero"/>
    <c:showDLblsOverMax val="0"/>
  </c:chart>
  <c:txPr>
    <a:bodyPr/>
    <a:lstStyle/>
    <a:p>
      <a:pPr>
        <a:defRPr sz="1000"/>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Confidence in different stakeholders</a:t>
            </a:r>
          </a:p>
          <a:p>
            <a:pPr>
              <a:defRPr/>
            </a:pPr>
            <a:r>
              <a:rPr lang="ka-GE" sz="1100" b="0" dirty="0"/>
              <a:t>(</a:t>
            </a:r>
            <a:r>
              <a:rPr lang="en-US" sz="1100" b="0" dirty="0"/>
              <a:t>MEAN on a 7-point scale: 1 - "I don't trust at all"; the second - "I completely trust")</a:t>
            </a:r>
            <a:r>
              <a:rPr lang="ka-GE" sz="1100" b="0" dirty="0"/>
              <a:t> </a:t>
            </a:r>
            <a:endParaRPr lang="en-US" sz="1100" b="0" dirty="0"/>
          </a:p>
        </c:rich>
      </c:tx>
      <c:overlay val="0"/>
    </c:title>
    <c:autoTitleDeleted val="0"/>
    <c:plotArea>
      <c:layout/>
      <c:barChart>
        <c:barDir val="bar"/>
        <c:grouping val="clustered"/>
        <c:varyColors val="0"/>
        <c:ser>
          <c:idx val="0"/>
          <c:order val="0"/>
          <c:tx>
            <c:strRef>
              <c:f>Sheet1!$B$1</c:f>
              <c:strCache>
                <c:ptCount val="1"/>
                <c:pt idx="0">
                  <c:v>First wave</c:v>
                </c:pt>
              </c:strCache>
            </c:strRef>
          </c:tx>
          <c:invertIfNegative val="0"/>
          <c:dLbls>
            <c:spPr>
              <a:noFill/>
              <a:ln>
                <a:noFill/>
              </a:ln>
              <a:effectLst/>
            </c:spPr>
            <c:txPr>
              <a:bodyPr/>
              <a:lstStyle/>
              <a:p>
                <a:pPr algn="ctr">
                  <a:defRPr lang="en-US" sz="1000" b="0" i="0" u="none" strike="noStrike" kern="1200" baseline="0">
                    <a:solidFill>
                      <a:prstClr val="black"/>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Sheet1!$A$2:$A$16</c:f>
              <c:strCache>
                <c:ptCount val="15"/>
                <c:pt idx="0">
                  <c:v>The doctor recommended by 112</c:v>
                </c:pt>
                <c:pt idx="1">
                  <c:v>Media</c:v>
                </c:pt>
                <c:pt idx="2">
                  <c:v>Hospitals treating patients with the coronavirus</c:v>
                </c:pt>
                <c:pt idx="3">
                  <c:v>Fever Centers</c:v>
                </c:pt>
                <c:pt idx="4">
                  <c:v>Coronavirus-related Coordinating Council</c:v>
                </c:pt>
                <c:pt idx="5">
                  <c:v>Local government</c:v>
                </c:pt>
                <c:pt idx="6">
                  <c:v>Ministry of Health</c:v>
                </c:pt>
                <c:pt idx="7">
                  <c:v>National Center for Disease Control and Public Health</c:v>
                </c:pt>
                <c:pt idx="8">
                  <c:v>Ministry of Education</c:v>
                </c:pt>
                <c:pt idx="9">
                  <c:v>Schools</c:v>
                </c:pt>
                <c:pt idx="10">
                  <c:v>Universities</c:v>
                </c:pt>
                <c:pt idx="11">
                  <c:v>Kindergartens</c:v>
                </c:pt>
                <c:pt idx="12">
                  <c:v>Other ministries that provide food and medicine</c:v>
                </c:pt>
                <c:pt idx="13">
                  <c:v>Other ministries/services that ensure public peace/security</c:v>
                </c:pt>
                <c:pt idx="14">
                  <c:v>Private companies/businesses</c:v>
                </c:pt>
              </c:strCache>
            </c:strRef>
          </c:cat>
          <c:val>
            <c:numRef>
              <c:f>Sheet1!$B$2:$B$16</c:f>
              <c:numCache>
                <c:formatCode>###0.00</c:formatCode>
                <c:ptCount val="15"/>
                <c:pt idx="0">
                  <c:v>5.4918389553862896</c:v>
                </c:pt>
                <c:pt idx="1">
                  <c:v>4.9758507135016465</c:v>
                </c:pt>
                <c:pt idx="3">
                  <c:v>6.0077519379844961</c:v>
                </c:pt>
                <c:pt idx="4">
                  <c:v>5.9876404494382021</c:v>
                </c:pt>
                <c:pt idx="5">
                  <c:v>5.6323366555924697</c:v>
                </c:pt>
                <c:pt idx="6">
                  <c:v>6.1158663883089774</c:v>
                </c:pt>
                <c:pt idx="7">
                  <c:v>6.33718487394958</c:v>
                </c:pt>
                <c:pt idx="8">
                  <c:v>5.0120048019207681</c:v>
                </c:pt>
                <c:pt idx="9">
                  <c:v>4.9025270758122748</c:v>
                </c:pt>
                <c:pt idx="10">
                  <c:v>4.9257425742574261</c:v>
                </c:pt>
                <c:pt idx="11">
                  <c:v>4.9539641943734019</c:v>
                </c:pt>
                <c:pt idx="12">
                  <c:v>5.2095238095238097</c:v>
                </c:pt>
                <c:pt idx="13">
                  <c:v>5.4324009324009328</c:v>
                </c:pt>
                <c:pt idx="14">
                  <c:v>4.4721845318860245</c:v>
                </c:pt>
              </c:numCache>
            </c:numRef>
          </c:val>
          <c:extLst>
            <c:ext xmlns:c16="http://schemas.microsoft.com/office/drawing/2014/chart" uri="{C3380CC4-5D6E-409C-BE32-E72D297353CC}">
              <c16:uniqueId val="{00000000-1C72-4836-82DE-CD2AF7BBAD72}"/>
            </c:ext>
          </c:extLst>
        </c:ser>
        <c:ser>
          <c:idx val="1"/>
          <c:order val="1"/>
          <c:tx>
            <c:strRef>
              <c:f>Sheet1!$C$1</c:f>
              <c:strCache>
                <c:ptCount val="1"/>
                <c:pt idx="0">
                  <c:v>Second wave</c:v>
                </c:pt>
              </c:strCache>
            </c:strRef>
          </c:tx>
          <c:invertIfNegative val="0"/>
          <c:dLbls>
            <c:dLbl>
              <c:idx val="1"/>
              <c:spPr/>
              <c:txPr>
                <a:bodyPr/>
                <a:lstStyle/>
                <a:p>
                  <a:pPr algn="ctr">
                    <a:defRPr lang="en-US" sz="1000" b="0" i="0" u="none" strike="noStrike" kern="1200" baseline="0">
                      <a:solidFill>
                        <a:prstClr val="black"/>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0-B50E-9744-AC40-26A993210E85}"/>
                </c:ext>
              </c:extLst>
            </c:dLbl>
            <c:spPr>
              <a:noFill/>
              <a:ln>
                <a:noFill/>
              </a:ln>
              <a:effectLst/>
            </c:spPr>
            <c:txPr>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Sheet1!$A$2:$A$16</c:f>
              <c:strCache>
                <c:ptCount val="15"/>
                <c:pt idx="0">
                  <c:v>The doctor recommended by 112</c:v>
                </c:pt>
                <c:pt idx="1">
                  <c:v>Media</c:v>
                </c:pt>
                <c:pt idx="2">
                  <c:v>Hospitals treating patients with the coronavirus</c:v>
                </c:pt>
                <c:pt idx="3">
                  <c:v>Fever Centers</c:v>
                </c:pt>
                <c:pt idx="4">
                  <c:v>Coronavirus-related Coordinating Council</c:v>
                </c:pt>
                <c:pt idx="5">
                  <c:v>Local government</c:v>
                </c:pt>
                <c:pt idx="6">
                  <c:v>Ministry of Health</c:v>
                </c:pt>
                <c:pt idx="7">
                  <c:v>National Center for Disease Control and Public Health</c:v>
                </c:pt>
                <c:pt idx="8">
                  <c:v>Ministry of Education</c:v>
                </c:pt>
                <c:pt idx="9">
                  <c:v>Schools</c:v>
                </c:pt>
                <c:pt idx="10">
                  <c:v>Universities</c:v>
                </c:pt>
                <c:pt idx="11">
                  <c:v>Kindergartens</c:v>
                </c:pt>
                <c:pt idx="12">
                  <c:v>Other ministries that provide food and medicine</c:v>
                </c:pt>
                <c:pt idx="13">
                  <c:v>Other ministries/services that ensure public peace/security</c:v>
                </c:pt>
                <c:pt idx="14">
                  <c:v>Private companies/businesses</c:v>
                </c:pt>
              </c:strCache>
            </c:strRef>
          </c:cat>
          <c:val>
            <c:numRef>
              <c:f>Sheet1!$C$2:$C$16</c:f>
              <c:numCache>
                <c:formatCode>###0.00</c:formatCode>
                <c:ptCount val="15"/>
                <c:pt idx="0">
                  <c:v>5.6733556298773689</c:v>
                </c:pt>
                <c:pt idx="1">
                  <c:v>5.3329621380846328</c:v>
                </c:pt>
                <c:pt idx="2">
                  <c:v>6.3010309278350523</c:v>
                </c:pt>
                <c:pt idx="3">
                  <c:v>6.2217343578485185</c:v>
                </c:pt>
                <c:pt idx="4">
                  <c:v>6.1670353982300883</c:v>
                </c:pt>
                <c:pt idx="5">
                  <c:v>5.733701657458564</c:v>
                </c:pt>
                <c:pt idx="6">
                  <c:v>6.2076843198338523</c:v>
                </c:pt>
                <c:pt idx="7">
                  <c:v>6.3315899581589958</c:v>
                </c:pt>
                <c:pt idx="8">
                  <c:v>5.3365853658536588</c:v>
                </c:pt>
                <c:pt idx="9">
                  <c:v>5.2026699029126213</c:v>
                </c:pt>
                <c:pt idx="10">
                  <c:v>5.2222222222222223</c:v>
                </c:pt>
                <c:pt idx="11">
                  <c:v>5.2779255319148932</c:v>
                </c:pt>
                <c:pt idx="12">
                  <c:v>5.4592760180995477</c:v>
                </c:pt>
                <c:pt idx="13">
                  <c:v>5.746666666666667</c:v>
                </c:pt>
                <c:pt idx="14">
                  <c:v>4.8406961178045513</c:v>
                </c:pt>
              </c:numCache>
            </c:numRef>
          </c:val>
          <c:extLst>
            <c:ext xmlns:c16="http://schemas.microsoft.com/office/drawing/2014/chart" uri="{C3380CC4-5D6E-409C-BE32-E72D297353CC}">
              <c16:uniqueId val="{00000002-1C72-4836-82DE-CD2AF7BBAD72}"/>
            </c:ext>
          </c:extLst>
        </c:ser>
        <c:ser>
          <c:idx val="2"/>
          <c:order val="2"/>
          <c:tx>
            <c:strRef>
              <c:f>Sheet1!$D$1</c:f>
              <c:strCache>
                <c:ptCount val="1"/>
                <c:pt idx="0">
                  <c:v>Third wave</c:v>
                </c:pt>
              </c:strCache>
            </c:strRef>
          </c:tx>
          <c:invertIfNegative val="0"/>
          <c:dLbls>
            <c:spPr>
              <a:noFill/>
              <a:ln>
                <a:noFill/>
              </a:ln>
              <a:effectLst/>
            </c:spPr>
            <c:txPr>
              <a:bodyPr/>
              <a:lstStyle/>
              <a:p>
                <a:pPr algn="ctr">
                  <a:defRPr lang="en-US" sz="1000" b="0" i="0" u="none" strike="noStrike" kern="1200" baseline="0">
                    <a:solidFill>
                      <a:prstClr val="black"/>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Sheet1!$A$2:$A$16</c:f>
              <c:strCache>
                <c:ptCount val="15"/>
                <c:pt idx="0">
                  <c:v>The doctor recommended by 112</c:v>
                </c:pt>
                <c:pt idx="1">
                  <c:v>Media</c:v>
                </c:pt>
                <c:pt idx="2">
                  <c:v>Hospitals treating patients with the coronavirus</c:v>
                </c:pt>
                <c:pt idx="3">
                  <c:v>Fever Centers</c:v>
                </c:pt>
                <c:pt idx="4">
                  <c:v>Coronavirus-related Coordinating Council</c:v>
                </c:pt>
                <c:pt idx="5">
                  <c:v>Local government</c:v>
                </c:pt>
                <c:pt idx="6">
                  <c:v>Ministry of Health</c:v>
                </c:pt>
                <c:pt idx="7">
                  <c:v>National Center for Disease Control and Public Health</c:v>
                </c:pt>
                <c:pt idx="8">
                  <c:v>Ministry of Education</c:v>
                </c:pt>
                <c:pt idx="9">
                  <c:v>Schools</c:v>
                </c:pt>
                <c:pt idx="10">
                  <c:v>Universities</c:v>
                </c:pt>
                <c:pt idx="11">
                  <c:v>Kindergartens</c:v>
                </c:pt>
                <c:pt idx="12">
                  <c:v>Other ministries that provide food and medicine</c:v>
                </c:pt>
                <c:pt idx="13">
                  <c:v>Other ministries/services that ensure public peace/security</c:v>
                </c:pt>
                <c:pt idx="14">
                  <c:v>Private companies/businesses</c:v>
                </c:pt>
              </c:strCache>
            </c:strRef>
          </c:cat>
          <c:val>
            <c:numRef>
              <c:f>Sheet1!$D$2:$D$16</c:f>
              <c:numCache>
                <c:formatCode>###0.00</c:formatCode>
                <c:ptCount val="15"/>
                <c:pt idx="0">
                  <c:v>5.7135193133047206</c:v>
                </c:pt>
                <c:pt idx="1">
                  <c:v>5.4241119483315394</c:v>
                </c:pt>
                <c:pt idx="2">
                  <c:v>6.2915811088295692</c:v>
                </c:pt>
                <c:pt idx="3">
                  <c:v>6.1492537313432836</c:v>
                </c:pt>
                <c:pt idx="4">
                  <c:v>6.1179653679653683</c:v>
                </c:pt>
                <c:pt idx="5">
                  <c:v>5.8030467899891187</c:v>
                </c:pt>
                <c:pt idx="6">
                  <c:v>6.1923868312757202</c:v>
                </c:pt>
                <c:pt idx="7">
                  <c:v>6.3064853556485359</c:v>
                </c:pt>
                <c:pt idx="8">
                  <c:v>5.5777777777777775</c:v>
                </c:pt>
                <c:pt idx="9">
                  <c:v>5.4129411764705884</c:v>
                </c:pt>
                <c:pt idx="10">
                  <c:v>5.4791929382093318</c:v>
                </c:pt>
                <c:pt idx="11">
                  <c:v>5.5226666666666668</c:v>
                </c:pt>
                <c:pt idx="12">
                  <c:v>5.5322763306908271</c:v>
                </c:pt>
                <c:pt idx="13">
                  <c:v>5.746636771300448</c:v>
                </c:pt>
                <c:pt idx="14">
                  <c:v>4.8862433862433861</c:v>
                </c:pt>
              </c:numCache>
            </c:numRef>
          </c:val>
          <c:extLst>
            <c:ext xmlns:c16="http://schemas.microsoft.com/office/drawing/2014/chart" uri="{C3380CC4-5D6E-409C-BE32-E72D297353CC}">
              <c16:uniqueId val="{00000003-1C72-4836-82DE-CD2AF7BBAD72}"/>
            </c:ext>
          </c:extLst>
        </c:ser>
        <c:dLbls>
          <c:showLegendKey val="0"/>
          <c:showVal val="0"/>
          <c:showCatName val="0"/>
          <c:showSerName val="0"/>
          <c:showPercent val="0"/>
          <c:showBubbleSize val="0"/>
        </c:dLbls>
        <c:gapWidth val="75"/>
        <c:overlap val="-25"/>
        <c:axId val="199262992"/>
        <c:axId val="199263552"/>
      </c:barChart>
      <c:catAx>
        <c:axId val="199262992"/>
        <c:scaling>
          <c:orientation val="maxMin"/>
        </c:scaling>
        <c:delete val="0"/>
        <c:axPos val="l"/>
        <c:numFmt formatCode="General" sourceLinked="0"/>
        <c:majorTickMark val="none"/>
        <c:minorTickMark val="none"/>
        <c:tickLblPos val="nextTo"/>
        <c:txPr>
          <a:bodyPr/>
          <a:lstStyle/>
          <a:p>
            <a:pPr>
              <a:defRPr sz="1000"/>
            </a:pPr>
            <a:endParaRPr lang="en-US"/>
          </a:p>
        </c:txPr>
        <c:crossAx val="199263552"/>
        <c:crosses val="autoZero"/>
        <c:auto val="1"/>
        <c:lblAlgn val="ctr"/>
        <c:lblOffset val="100"/>
        <c:noMultiLvlLbl val="0"/>
      </c:catAx>
      <c:valAx>
        <c:axId val="199263552"/>
        <c:scaling>
          <c:orientation val="minMax"/>
        </c:scaling>
        <c:delete val="1"/>
        <c:axPos val="t"/>
        <c:numFmt formatCode="###0.00" sourceLinked="1"/>
        <c:majorTickMark val="none"/>
        <c:minorTickMark val="none"/>
        <c:tickLblPos val="none"/>
        <c:crossAx val="199262992"/>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ka-GE"/>
              <a:t>„</a:t>
            </a:r>
            <a:r>
              <a:rPr lang="en-US"/>
              <a:t>Measures </a:t>
            </a:r>
            <a:r>
              <a:rPr lang="en-US" dirty="0"/>
              <a:t>taken by </a:t>
            </a:r>
            <a:r>
              <a:rPr lang="en-US"/>
              <a:t>the government </a:t>
            </a:r>
            <a:r>
              <a:rPr lang="en-US" dirty="0"/>
              <a:t>are adequate </a:t>
            </a:r>
            <a:r>
              <a:rPr lang="ka-GE" dirty="0"/>
              <a:t>“</a:t>
            </a:r>
          </a:p>
          <a:p>
            <a:pPr>
              <a:defRPr/>
            </a:pPr>
            <a:r>
              <a:rPr lang="en-US" sz="1200" b="0" dirty="0"/>
              <a:t>(MEAN</a:t>
            </a:r>
            <a:r>
              <a:rPr lang="ka-GE" sz="1200" b="0" dirty="0"/>
              <a:t> </a:t>
            </a:r>
            <a:r>
              <a:rPr lang="en-US" sz="1200" b="0" dirty="0"/>
              <a:t>on a seven-point scale: score 1 - "I totally disagree"; score 7 - "I totally agree”)</a:t>
            </a:r>
            <a:endParaRPr lang="ka-GE" sz="1200" b="0" dirty="0"/>
          </a:p>
        </c:rich>
      </c:tx>
      <c:overlay val="0"/>
    </c:title>
    <c:autoTitleDeleted val="0"/>
    <c:plotArea>
      <c:layout/>
      <c:barChart>
        <c:barDir val="bar"/>
        <c:grouping val="clustered"/>
        <c:varyColors val="0"/>
        <c:ser>
          <c:idx val="0"/>
          <c:order val="0"/>
          <c:tx>
            <c:strRef>
              <c:f>Sheet1!$A$2</c:f>
              <c:strCache>
                <c:ptCount val="1"/>
                <c:pt idx="0">
                  <c:v>The measures taken by the state are adequate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First wave</c:v>
                </c:pt>
                <c:pt idx="1">
                  <c:v>Second wave</c:v>
                </c:pt>
                <c:pt idx="2">
                  <c:v>Third wave</c:v>
                </c:pt>
              </c:strCache>
            </c:strRef>
          </c:cat>
          <c:val>
            <c:numRef>
              <c:f>Sheet1!$B$2:$D$2</c:f>
              <c:numCache>
                <c:formatCode>###0.00</c:formatCode>
                <c:ptCount val="3"/>
                <c:pt idx="0">
                  <c:v>6.0858324715615302</c:v>
                </c:pt>
                <c:pt idx="1">
                  <c:v>5.6594202898550723</c:v>
                </c:pt>
                <c:pt idx="2">
                  <c:v>5.6256358087487284</c:v>
                </c:pt>
              </c:numCache>
            </c:numRef>
          </c:val>
          <c:extLst>
            <c:ext xmlns:c16="http://schemas.microsoft.com/office/drawing/2014/chart" uri="{C3380CC4-5D6E-409C-BE32-E72D297353CC}">
              <c16:uniqueId val="{00000000-99A3-432A-92EB-9FADDF377104}"/>
            </c:ext>
          </c:extLst>
        </c:ser>
        <c:dLbls>
          <c:showLegendKey val="0"/>
          <c:showVal val="0"/>
          <c:showCatName val="0"/>
          <c:showSerName val="0"/>
          <c:showPercent val="0"/>
          <c:showBubbleSize val="0"/>
        </c:dLbls>
        <c:gapWidth val="75"/>
        <c:overlap val="-25"/>
        <c:axId val="199831424"/>
        <c:axId val="199831984"/>
      </c:barChart>
      <c:catAx>
        <c:axId val="199831424"/>
        <c:scaling>
          <c:orientation val="maxMin"/>
        </c:scaling>
        <c:delete val="0"/>
        <c:axPos val="l"/>
        <c:numFmt formatCode="General" sourceLinked="0"/>
        <c:majorTickMark val="none"/>
        <c:minorTickMark val="none"/>
        <c:tickLblPos val="nextTo"/>
        <c:crossAx val="199831984"/>
        <c:crosses val="autoZero"/>
        <c:auto val="1"/>
        <c:lblAlgn val="ctr"/>
        <c:lblOffset val="100"/>
        <c:noMultiLvlLbl val="0"/>
      </c:catAx>
      <c:valAx>
        <c:axId val="199831984"/>
        <c:scaling>
          <c:orientation val="minMax"/>
        </c:scaling>
        <c:delete val="1"/>
        <c:axPos val="t"/>
        <c:numFmt formatCode="###0.00" sourceLinked="1"/>
        <c:majorTickMark val="none"/>
        <c:minorTickMark val="none"/>
        <c:tickLblPos val="none"/>
        <c:crossAx val="199831424"/>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Evaluate the restriction easing plan of the government</a:t>
            </a:r>
          </a:p>
        </c:rich>
      </c:tx>
      <c:overlay val="0"/>
    </c:title>
    <c:autoTitleDeleted val="0"/>
    <c:plotArea>
      <c:layout/>
      <c:barChart>
        <c:barDir val="bar"/>
        <c:grouping val="clustered"/>
        <c:varyColors val="0"/>
        <c:ser>
          <c:idx val="0"/>
          <c:order val="0"/>
          <c:tx>
            <c:strRef>
              <c:f>Sheet1!$B$1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The plan presented by the government to gradually lift the restrictions is in line with the current situation</c:v>
                </c:pt>
                <c:pt idx="1">
                  <c:v>Restrictions need to be lifted more widely and quickly</c:v>
                </c:pt>
                <c:pt idx="2">
                  <c:v>Restrictions should be lifted more slowly</c:v>
                </c:pt>
                <c:pt idx="3">
                  <c:v>The existing restrictions, at this stage, should not be lifted at all</c:v>
                </c:pt>
                <c:pt idx="4">
                  <c:v>I don't know/refusal to respond</c:v>
                </c:pt>
              </c:strCache>
            </c:strRef>
          </c:cat>
          <c:val>
            <c:numRef>
              <c:f>Sheet1!$B$2:$B$6</c:f>
              <c:numCache>
                <c:formatCode>###0.0</c:formatCode>
                <c:ptCount val="5"/>
                <c:pt idx="0">
                  <c:v>58.5</c:v>
                </c:pt>
                <c:pt idx="1">
                  <c:v>14</c:v>
                </c:pt>
                <c:pt idx="2">
                  <c:v>18.2</c:v>
                </c:pt>
                <c:pt idx="3">
                  <c:v>3.3</c:v>
                </c:pt>
                <c:pt idx="4">
                  <c:v>6</c:v>
                </c:pt>
              </c:numCache>
            </c:numRef>
          </c:val>
          <c:extLst>
            <c:ext xmlns:c16="http://schemas.microsoft.com/office/drawing/2014/chart" uri="{C3380CC4-5D6E-409C-BE32-E72D297353CC}">
              <c16:uniqueId val="{00000000-0F19-4606-BCD3-6500ADEF3173}"/>
            </c:ext>
          </c:extLst>
        </c:ser>
        <c:ser>
          <c:idx val="1"/>
          <c:order val="1"/>
          <c:tx>
            <c:strRef>
              <c:f>Sheet1!$C$1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The plan presented by the government to gradually lift the restrictions is in line with the current situation</c:v>
                </c:pt>
                <c:pt idx="1">
                  <c:v>Restrictions need to be lifted more widely and quickly</c:v>
                </c:pt>
                <c:pt idx="2">
                  <c:v>Restrictions should be lifted more slowly</c:v>
                </c:pt>
                <c:pt idx="3">
                  <c:v>The existing restrictions, at this stage, should not be lifted at all</c:v>
                </c:pt>
                <c:pt idx="4">
                  <c:v>I don't know/refusal to respond</c:v>
                </c:pt>
              </c:strCache>
            </c:strRef>
          </c:cat>
          <c:val>
            <c:numRef>
              <c:f>Sheet1!$C$2:$C$6</c:f>
              <c:numCache>
                <c:formatCode>###0.0</c:formatCode>
                <c:ptCount val="5"/>
                <c:pt idx="0">
                  <c:v>62.3</c:v>
                </c:pt>
                <c:pt idx="1">
                  <c:v>19.899999999999999</c:v>
                </c:pt>
                <c:pt idx="2">
                  <c:v>13</c:v>
                </c:pt>
                <c:pt idx="3" formatCode="####.0">
                  <c:v>0.6</c:v>
                </c:pt>
                <c:pt idx="4">
                  <c:v>4.2</c:v>
                </c:pt>
              </c:numCache>
            </c:numRef>
          </c:val>
          <c:extLst>
            <c:ext xmlns:c16="http://schemas.microsoft.com/office/drawing/2014/chart" uri="{C3380CC4-5D6E-409C-BE32-E72D297353CC}">
              <c16:uniqueId val="{00000001-0F19-4606-BCD3-6500ADEF3173}"/>
            </c:ext>
          </c:extLst>
        </c:ser>
        <c:dLbls>
          <c:showLegendKey val="0"/>
          <c:showVal val="0"/>
          <c:showCatName val="0"/>
          <c:showSerName val="0"/>
          <c:showPercent val="0"/>
          <c:showBubbleSize val="0"/>
        </c:dLbls>
        <c:gapWidth val="75"/>
        <c:overlap val="-25"/>
        <c:axId val="199834784"/>
        <c:axId val="199835344"/>
      </c:barChart>
      <c:catAx>
        <c:axId val="199834784"/>
        <c:scaling>
          <c:orientation val="maxMin"/>
        </c:scaling>
        <c:delete val="0"/>
        <c:axPos val="l"/>
        <c:numFmt formatCode="General" sourceLinked="0"/>
        <c:majorTickMark val="none"/>
        <c:minorTickMark val="none"/>
        <c:tickLblPos val="nextTo"/>
        <c:txPr>
          <a:bodyPr/>
          <a:lstStyle/>
          <a:p>
            <a:pPr>
              <a:defRPr sz="1000"/>
            </a:pPr>
            <a:endParaRPr lang="en-US"/>
          </a:p>
        </c:txPr>
        <c:crossAx val="199835344"/>
        <c:crosses val="autoZero"/>
        <c:auto val="1"/>
        <c:lblAlgn val="ctr"/>
        <c:lblOffset val="100"/>
        <c:noMultiLvlLbl val="0"/>
      </c:catAx>
      <c:valAx>
        <c:axId val="199835344"/>
        <c:scaling>
          <c:orientation val="minMax"/>
        </c:scaling>
        <c:delete val="0"/>
        <c:axPos val="t"/>
        <c:numFmt formatCode="###0.0" sourceLinked="1"/>
        <c:majorTickMark val="none"/>
        <c:minorTickMark val="none"/>
        <c:tickLblPos val="none"/>
        <c:spPr>
          <a:ln w="9525">
            <a:noFill/>
          </a:ln>
        </c:spPr>
        <c:crossAx val="199834784"/>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b="1" i="0" u="none" strike="noStrike" kern="1200" baseline="0" dirty="0">
                <a:solidFill>
                  <a:prstClr val="black"/>
                </a:solidFill>
                <a:effectLst/>
                <a:latin typeface="+mn-lt"/>
                <a:ea typeface="+mn-ea"/>
                <a:cs typeface="+mn-cs"/>
              </a:rPr>
              <a:t>Awareness and overall assessment of the government’s anti-crisis plan</a:t>
            </a:r>
            <a:endParaRPr lang="en-US" sz="1600" dirty="0"/>
          </a:p>
          <a:p>
            <a:pPr>
              <a:defRPr/>
            </a:pPr>
            <a:r>
              <a:rPr lang="ka-GE" sz="1400" b="0" i="0" baseline="0" dirty="0"/>
              <a:t>(</a:t>
            </a:r>
            <a:r>
              <a:rPr lang="en-US" sz="1400" b="0" i="0" baseline="0" dirty="0"/>
              <a:t>MEAN</a:t>
            </a:r>
            <a:r>
              <a:rPr lang="ka-GE" sz="1400" b="0" i="0" baseline="0" dirty="0"/>
              <a:t> </a:t>
            </a:r>
            <a:r>
              <a:rPr lang="en-US" sz="1400" b="0" i="0" baseline="0" dirty="0"/>
              <a:t>on a 7-point scale)</a:t>
            </a:r>
          </a:p>
        </c:rich>
      </c:tx>
      <c:overlay val="0"/>
    </c:title>
    <c:autoTitleDeleted val="0"/>
    <c:plotArea>
      <c:layout>
        <c:manualLayout>
          <c:layoutTarget val="inner"/>
          <c:xMode val="edge"/>
          <c:yMode val="edge"/>
          <c:x val="0.46974781277340333"/>
          <c:y val="0.22203703703703725"/>
          <c:w val="0.53025218722659651"/>
          <c:h val="0.75759259259259326"/>
        </c:manualLayout>
      </c:layout>
      <c:barChart>
        <c:barDir val="bar"/>
        <c:grouping val="clustered"/>
        <c:varyColors val="0"/>
        <c:ser>
          <c:idx val="0"/>
          <c:order val="0"/>
          <c:tx>
            <c:strRef>
              <c:f>Sheet1!$B$1</c:f>
              <c:strCache>
                <c:ptCount val="1"/>
                <c:pt idx="0">
                  <c:v>Mean</c:v>
                </c:pt>
              </c:strCache>
            </c:strRef>
          </c:tx>
          <c:invertIfNegative val="0"/>
          <c:dLbls>
            <c:spPr>
              <a:noFill/>
              <a:ln>
                <a:noFill/>
              </a:ln>
              <a:effectLst/>
            </c:spPr>
            <c:txPr>
              <a:bodyPr wrap="square" lIns="38100" tIns="19050" rIns="38100" bIns="19050" anchor="ctr">
                <a:spAutoFit/>
              </a:bodyPr>
              <a:lstStyle/>
              <a:p>
                <a:pPr>
                  <a:defRPr sz="14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How well do you know the government's anti-crisis plan, which provides some assistance to certain groups of the population?
(1 - "I don't know at all", 7- "I know very well")</c:v>
                </c:pt>
                <c:pt idx="1">
                  <c:v>Overall, how would you rate the anti-crisis plan presented by the government?
(1 - "very negative", 7 - "very positive")</c:v>
                </c:pt>
              </c:strCache>
            </c:strRef>
          </c:cat>
          <c:val>
            <c:numRef>
              <c:f>Sheet1!$B$2:$B$3</c:f>
              <c:numCache>
                <c:formatCode>###0.00</c:formatCode>
                <c:ptCount val="2"/>
                <c:pt idx="0">
                  <c:v>5.0629590766002099</c:v>
                </c:pt>
                <c:pt idx="1">
                  <c:v>4.7220982142857144</c:v>
                </c:pt>
              </c:numCache>
            </c:numRef>
          </c:val>
          <c:extLst>
            <c:ext xmlns:c16="http://schemas.microsoft.com/office/drawing/2014/chart" uri="{C3380CC4-5D6E-409C-BE32-E72D297353CC}">
              <c16:uniqueId val="{00000000-2CC1-4C5C-821D-F857BEF147F5}"/>
            </c:ext>
          </c:extLst>
        </c:ser>
        <c:dLbls>
          <c:showLegendKey val="0"/>
          <c:showVal val="0"/>
          <c:showCatName val="0"/>
          <c:showSerName val="0"/>
          <c:showPercent val="0"/>
          <c:showBubbleSize val="0"/>
        </c:dLbls>
        <c:gapWidth val="150"/>
        <c:axId val="199837584"/>
        <c:axId val="199838144"/>
      </c:barChart>
      <c:catAx>
        <c:axId val="199837584"/>
        <c:scaling>
          <c:orientation val="maxMin"/>
        </c:scaling>
        <c:delete val="0"/>
        <c:axPos val="l"/>
        <c:numFmt formatCode="General" sourceLinked="0"/>
        <c:majorTickMark val="out"/>
        <c:minorTickMark val="none"/>
        <c:tickLblPos val="nextTo"/>
        <c:txPr>
          <a:bodyPr/>
          <a:lstStyle/>
          <a:p>
            <a:pPr>
              <a:defRPr sz="1200"/>
            </a:pPr>
            <a:endParaRPr lang="en-US"/>
          </a:p>
        </c:txPr>
        <c:crossAx val="199838144"/>
        <c:crosses val="autoZero"/>
        <c:auto val="1"/>
        <c:lblAlgn val="ctr"/>
        <c:lblOffset val="100"/>
        <c:noMultiLvlLbl val="0"/>
      </c:catAx>
      <c:valAx>
        <c:axId val="199838144"/>
        <c:scaling>
          <c:orientation val="minMax"/>
        </c:scaling>
        <c:delete val="1"/>
        <c:axPos val="t"/>
        <c:numFmt formatCode="###0.00" sourceLinked="1"/>
        <c:majorTickMark val="out"/>
        <c:minorTickMark val="none"/>
        <c:tickLblPos val="none"/>
        <c:crossAx val="19983758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b="1" dirty="0">
                <a:effectLst/>
              </a:rPr>
              <a:t>To what extent do you agree with the following provisions regarding the government's anti-crisis plan?</a:t>
            </a:r>
            <a:r>
              <a:rPr lang="en-US" sz="1800" b="1" dirty="0">
                <a:effectLst/>
              </a:rPr>
              <a:t> </a:t>
            </a:r>
            <a:endParaRPr lang="en-US" sz="1800" dirty="0">
              <a:effectLst/>
            </a:endParaRPr>
          </a:p>
          <a:p>
            <a:pPr>
              <a:defRPr/>
            </a:pPr>
            <a:r>
              <a:rPr lang="en-US" sz="1200" b="0" i="0" baseline="0" dirty="0">
                <a:effectLst/>
              </a:rPr>
              <a:t>(MEAN</a:t>
            </a:r>
            <a:r>
              <a:rPr lang="ka-GE" sz="1200" b="0" i="0" baseline="0" dirty="0">
                <a:effectLst/>
              </a:rPr>
              <a:t> </a:t>
            </a:r>
            <a:r>
              <a:rPr lang="en-US" sz="1200" b="0" i="0" baseline="0" dirty="0">
                <a:effectLst/>
              </a:rPr>
              <a:t>on a 7-point scale: 1- "I don't agree at all"; 7 - "I completely agree)</a:t>
            </a:r>
            <a:endParaRPr lang="en-US" sz="1200" b="0" dirty="0">
              <a:effectLst/>
            </a:endParaRPr>
          </a:p>
        </c:rich>
      </c:tx>
      <c:overlay val="0"/>
    </c:title>
    <c:autoTitleDeleted val="0"/>
    <c:plotArea>
      <c:layout>
        <c:manualLayout>
          <c:layoutTarget val="inner"/>
          <c:xMode val="edge"/>
          <c:yMode val="edge"/>
          <c:x val="0.50832414698162676"/>
          <c:y val="0.22203703703703723"/>
          <c:w val="0.47639807524059524"/>
          <c:h val="0.75759259259259315"/>
        </c:manualLayout>
      </c:layout>
      <c:barChart>
        <c:barDir val="bar"/>
        <c:grouping val="clustered"/>
        <c:varyColors val="0"/>
        <c:ser>
          <c:idx val="0"/>
          <c:order val="0"/>
          <c:tx>
            <c:strRef>
              <c:f>Sheet1!$B$1</c:f>
              <c:strCache>
                <c:ptCount val="1"/>
                <c:pt idx="0">
                  <c:v>Series 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The anti-crisis plan includes the maximum that the government can afford, given the existing economic resources</c:v>
                </c:pt>
                <c:pt idx="1">
                  <c:v>The financial assistance provided by the anti-crisis plan (200 GEL per month for 6 months) is enough for people who have lost their jobs to escape poverty.</c:v>
                </c:pt>
                <c:pt idx="2">
                  <c:v>The financial assistance provided by the anti-crisis plan (300 GEL one-time assistance) for people working in the informal sector/self-employed, is enough for these people to sustain themselves.</c:v>
                </c:pt>
                <c:pt idx="3">
                  <c:v>The anti-crisis plan leaves many  socially vulnerable people without assistance</c:v>
                </c:pt>
              </c:strCache>
            </c:strRef>
          </c:cat>
          <c:val>
            <c:numRef>
              <c:f>Sheet1!$B$2:$B$5</c:f>
              <c:numCache>
                <c:formatCode>###0.00</c:formatCode>
                <c:ptCount val="4"/>
                <c:pt idx="0">
                  <c:v>4.3259085580304806</c:v>
                </c:pt>
                <c:pt idx="1">
                  <c:v>3.4050901378579002</c:v>
                </c:pt>
                <c:pt idx="2">
                  <c:v>3.125</c:v>
                </c:pt>
                <c:pt idx="3">
                  <c:v>4.5472972972972974</c:v>
                </c:pt>
              </c:numCache>
            </c:numRef>
          </c:val>
          <c:extLst>
            <c:ext xmlns:c16="http://schemas.microsoft.com/office/drawing/2014/chart" uri="{C3380CC4-5D6E-409C-BE32-E72D297353CC}">
              <c16:uniqueId val="{00000000-C1E7-4A41-9C34-7381DE9BA5C1}"/>
            </c:ext>
          </c:extLst>
        </c:ser>
        <c:dLbls>
          <c:showLegendKey val="0"/>
          <c:showVal val="0"/>
          <c:showCatName val="0"/>
          <c:showSerName val="0"/>
          <c:showPercent val="0"/>
          <c:showBubbleSize val="0"/>
        </c:dLbls>
        <c:gapWidth val="150"/>
        <c:axId val="200086512"/>
        <c:axId val="200087072"/>
      </c:barChart>
      <c:catAx>
        <c:axId val="200086512"/>
        <c:scaling>
          <c:orientation val="maxMin"/>
        </c:scaling>
        <c:delete val="0"/>
        <c:axPos val="l"/>
        <c:numFmt formatCode="General" sourceLinked="0"/>
        <c:majorTickMark val="out"/>
        <c:minorTickMark val="none"/>
        <c:tickLblPos val="nextTo"/>
        <c:crossAx val="200087072"/>
        <c:crosses val="autoZero"/>
        <c:auto val="1"/>
        <c:lblAlgn val="ctr"/>
        <c:lblOffset val="100"/>
        <c:noMultiLvlLbl val="0"/>
      </c:catAx>
      <c:valAx>
        <c:axId val="200087072"/>
        <c:scaling>
          <c:orientation val="minMax"/>
        </c:scaling>
        <c:delete val="1"/>
        <c:axPos val="t"/>
        <c:numFmt formatCode="###0.00" sourceLinked="1"/>
        <c:majorTickMark val="out"/>
        <c:minorTickMark val="none"/>
        <c:tickLblPos val="none"/>
        <c:crossAx val="200086512"/>
        <c:crosses val="autoZero"/>
        <c:crossBetween val="between"/>
      </c:valAx>
    </c:plotArea>
    <c:plotVisOnly val="1"/>
    <c:dispBlanksAs val="gap"/>
    <c:showDLblsOverMax val="0"/>
  </c:chart>
  <c:txPr>
    <a:bodyPr/>
    <a:lstStyle/>
    <a:p>
      <a:pPr>
        <a:defRPr sz="1100"/>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To what extent respondents are concerned</a:t>
            </a:r>
            <a:r>
              <a:rPr lang="ka-GE" dirty="0"/>
              <a:t>...</a:t>
            </a:r>
            <a:endParaRPr lang="en-US" dirty="0"/>
          </a:p>
          <a:p>
            <a:pPr>
              <a:defRPr/>
            </a:pPr>
            <a:r>
              <a:rPr lang="ka-GE" sz="1200" b="0" dirty="0"/>
              <a:t>(</a:t>
            </a:r>
            <a:r>
              <a:rPr lang="en-US" sz="1200" b="0" dirty="0"/>
              <a:t>MEAN</a:t>
            </a:r>
            <a:r>
              <a:rPr lang="ka-GE" sz="1200" b="0" dirty="0"/>
              <a:t> </a:t>
            </a:r>
            <a:r>
              <a:rPr lang="en-US" sz="1200" b="0" dirty="0"/>
              <a:t>on a 7-point scale; 1 - "I am not concerned at all", 7 - "I am concerned a lot")</a:t>
            </a:r>
          </a:p>
        </c:rich>
      </c:tx>
      <c:overlay val="0"/>
    </c:title>
    <c:autoTitleDeleted val="0"/>
    <c:plotArea>
      <c:layout/>
      <c:barChart>
        <c:barDir val="bar"/>
        <c:grouping val="clustered"/>
        <c:varyColors val="0"/>
        <c:ser>
          <c:idx val="0"/>
          <c:order val="0"/>
          <c:tx>
            <c:strRef>
              <c:f>Sheet1!$B$1</c:f>
              <c:strCache>
                <c:ptCount val="1"/>
                <c:pt idx="0">
                  <c:v>First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The danger of losing a loved one</c:v>
                </c:pt>
                <c:pt idx="1">
                  <c:v>Having insufficient savings before the end of the state of emergency</c:v>
                </c:pt>
                <c:pt idx="2">
                  <c:v>It is unclear when all this will end</c:v>
                </c:pt>
                <c:pt idx="3">
                  <c:v>Overloading the healthcare system with patients</c:v>
                </c:pt>
                <c:pt idx="4">
                  <c:v>Less efficiency of online education/work</c:v>
                </c:pt>
                <c:pt idx="5">
                  <c:v>Suspending activities of small companies</c:v>
                </c:pt>
                <c:pt idx="6">
                  <c:v>Slowing economic growth (recession)</c:v>
                </c:pt>
                <c:pt idx="7">
                  <c:v>Reduced access to food</c:v>
                </c:pt>
                <c:pt idx="8">
                  <c:v>Reduced access to medical devices</c:v>
                </c:pt>
                <c:pt idx="9">
                  <c:v>Power outages</c:v>
                </c:pt>
                <c:pt idx="10">
                  <c:v>The danger of growing selfishness in society</c:v>
                </c:pt>
                <c:pt idx="11">
                  <c:v>Loss of job</c:v>
                </c:pt>
              </c:strCache>
            </c:strRef>
          </c:cat>
          <c:val>
            <c:numRef>
              <c:f>Sheet1!$B$2:$B$13</c:f>
              <c:numCache>
                <c:formatCode>###0.00</c:formatCode>
                <c:ptCount val="12"/>
                <c:pt idx="0">
                  <c:v>5.6782077393075356</c:v>
                </c:pt>
                <c:pt idx="1">
                  <c:v>5.7563451776649748</c:v>
                </c:pt>
                <c:pt idx="2">
                  <c:v>6.3792756539235409</c:v>
                </c:pt>
                <c:pt idx="3">
                  <c:v>6.0010277492291877</c:v>
                </c:pt>
                <c:pt idx="4">
                  <c:v>4.9067702552719199</c:v>
                </c:pt>
                <c:pt idx="5">
                  <c:v>5.5686695278969953</c:v>
                </c:pt>
                <c:pt idx="6">
                  <c:v>6.2533748701973</c:v>
                </c:pt>
                <c:pt idx="7">
                  <c:v>5.5077559462254397</c:v>
                </c:pt>
                <c:pt idx="8">
                  <c:v>5.3478260869565215</c:v>
                </c:pt>
                <c:pt idx="9">
                  <c:v>4.0977443609022552</c:v>
                </c:pt>
                <c:pt idx="10">
                  <c:v>4.7277840269966251</c:v>
                </c:pt>
                <c:pt idx="11">
                  <c:v>3.9977827050997781</c:v>
                </c:pt>
              </c:numCache>
            </c:numRef>
          </c:val>
          <c:extLst>
            <c:ext xmlns:c16="http://schemas.microsoft.com/office/drawing/2014/chart" uri="{C3380CC4-5D6E-409C-BE32-E72D297353CC}">
              <c16:uniqueId val="{00000000-6EA1-45BB-8C3C-420ADC9E18EE}"/>
            </c:ext>
          </c:extLst>
        </c:ser>
        <c:ser>
          <c:idx val="1"/>
          <c:order val="1"/>
          <c:tx>
            <c:strRef>
              <c:f>Sheet1!$C$1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The danger of losing a loved one</c:v>
                </c:pt>
                <c:pt idx="1">
                  <c:v>Having insufficient savings before the end of the state of emergency</c:v>
                </c:pt>
                <c:pt idx="2">
                  <c:v>It is unclear when all this will end</c:v>
                </c:pt>
                <c:pt idx="3">
                  <c:v>Overloading the healthcare system with patients</c:v>
                </c:pt>
                <c:pt idx="4">
                  <c:v>Less efficiency of online education/work</c:v>
                </c:pt>
                <c:pt idx="5">
                  <c:v>Suspending activities of small companies</c:v>
                </c:pt>
                <c:pt idx="6">
                  <c:v>Slowing economic growth (recession)</c:v>
                </c:pt>
                <c:pt idx="7">
                  <c:v>Reduced access to food</c:v>
                </c:pt>
                <c:pt idx="8">
                  <c:v>Reduced access to medical devices</c:v>
                </c:pt>
                <c:pt idx="9">
                  <c:v>Power outages</c:v>
                </c:pt>
                <c:pt idx="10">
                  <c:v>The danger of growing selfishness in society</c:v>
                </c:pt>
                <c:pt idx="11">
                  <c:v>Loss of job</c:v>
                </c:pt>
              </c:strCache>
            </c:strRef>
          </c:cat>
          <c:val>
            <c:numRef>
              <c:f>Sheet1!$C$2:$C$13</c:f>
              <c:numCache>
                <c:formatCode>###0.00</c:formatCode>
                <c:ptCount val="12"/>
                <c:pt idx="0">
                  <c:v>5.4979253112033195</c:v>
                </c:pt>
                <c:pt idx="1">
                  <c:v>5.6402439024390247</c:v>
                </c:pt>
                <c:pt idx="2">
                  <c:v>6.2854271356783924</c:v>
                </c:pt>
                <c:pt idx="3">
                  <c:v>5.6155440414507769</c:v>
                </c:pt>
                <c:pt idx="4">
                  <c:v>4.8380202474690668</c:v>
                </c:pt>
                <c:pt idx="5">
                  <c:v>5.5724946695095952</c:v>
                </c:pt>
                <c:pt idx="6">
                  <c:v>6.2306101344364011</c:v>
                </c:pt>
                <c:pt idx="7">
                  <c:v>5.0765253360910032</c:v>
                </c:pt>
                <c:pt idx="8">
                  <c:v>5.0227743271221534</c:v>
                </c:pt>
                <c:pt idx="9">
                  <c:v>3.8139534883720931</c:v>
                </c:pt>
                <c:pt idx="10">
                  <c:v>4.4830316742081449</c:v>
                </c:pt>
                <c:pt idx="11">
                  <c:v>4.0806629834254142</c:v>
                </c:pt>
              </c:numCache>
            </c:numRef>
          </c:val>
          <c:extLst>
            <c:ext xmlns:c16="http://schemas.microsoft.com/office/drawing/2014/chart" uri="{C3380CC4-5D6E-409C-BE32-E72D297353CC}">
              <c16:uniqueId val="{00000001-6EA1-45BB-8C3C-420ADC9E18EE}"/>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The danger of losing a loved one</c:v>
                </c:pt>
                <c:pt idx="1">
                  <c:v>Having insufficient savings before the end of the state of emergency</c:v>
                </c:pt>
                <c:pt idx="2">
                  <c:v>It is unclear when all this will end</c:v>
                </c:pt>
                <c:pt idx="3">
                  <c:v>Overloading the healthcare system with patients</c:v>
                </c:pt>
                <c:pt idx="4">
                  <c:v>Less efficiency of online education/work</c:v>
                </c:pt>
                <c:pt idx="5">
                  <c:v>Suspending activities of small companies</c:v>
                </c:pt>
                <c:pt idx="6">
                  <c:v>Slowing economic growth (recession)</c:v>
                </c:pt>
                <c:pt idx="7">
                  <c:v>Reduced access to food</c:v>
                </c:pt>
                <c:pt idx="8">
                  <c:v>Reduced access to medical devices</c:v>
                </c:pt>
                <c:pt idx="9">
                  <c:v>Power outages</c:v>
                </c:pt>
                <c:pt idx="10">
                  <c:v>The danger of growing selfishness in society</c:v>
                </c:pt>
                <c:pt idx="11">
                  <c:v>Loss of job</c:v>
                </c:pt>
              </c:strCache>
            </c:strRef>
          </c:cat>
          <c:val>
            <c:numRef>
              <c:f>Sheet1!$D$2:$D$13</c:f>
              <c:numCache>
                <c:formatCode>###0.00</c:formatCode>
                <c:ptCount val="12"/>
                <c:pt idx="0">
                  <c:v>5.3187499999999996</c:v>
                </c:pt>
                <c:pt idx="1">
                  <c:v>5.3417593528816987</c:v>
                </c:pt>
                <c:pt idx="2">
                  <c:v>6.1014056224899598</c:v>
                </c:pt>
                <c:pt idx="3">
                  <c:v>5.1552795031055902</c:v>
                </c:pt>
                <c:pt idx="4">
                  <c:v>4.575250836120401</c:v>
                </c:pt>
                <c:pt idx="5">
                  <c:v>5.517350157728707</c:v>
                </c:pt>
                <c:pt idx="6">
                  <c:v>6.0686475409836067</c:v>
                </c:pt>
                <c:pt idx="7">
                  <c:v>4.746208291203236</c:v>
                </c:pt>
                <c:pt idx="8">
                  <c:v>4.5474974463738507</c:v>
                </c:pt>
                <c:pt idx="9">
                  <c:v>3.3885955649419217</c:v>
                </c:pt>
                <c:pt idx="10">
                  <c:v>4.1457399103139014</c:v>
                </c:pt>
                <c:pt idx="11">
                  <c:v>3.8731182795698924</c:v>
                </c:pt>
              </c:numCache>
            </c:numRef>
          </c:val>
          <c:extLst>
            <c:ext xmlns:c16="http://schemas.microsoft.com/office/drawing/2014/chart" uri="{C3380CC4-5D6E-409C-BE32-E72D297353CC}">
              <c16:uniqueId val="{00000002-6EA1-45BB-8C3C-420ADC9E18EE}"/>
            </c:ext>
          </c:extLst>
        </c:ser>
        <c:dLbls>
          <c:showLegendKey val="0"/>
          <c:showVal val="0"/>
          <c:showCatName val="0"/>
          <c:showSerName val="0"/>
          <c:showPercent val="0"/>
          <c:showBubbleSize val="0"/>
        </c:dLbls>
        <c:gapWidth val="75"/>
        <c:overlap val="-25"/>
        <c:axId val="200090432"/>
        <c:axId val="200090992"/>
      </c:barChart>
      <c:catAx>
        <c:axId val="200090432"/>
        <c:scaling>
          <c:orientation val="maxMin"/>
        </c:scaling>
        <c:delete val="0"/>
        <c:axPos val="l"/>
        <c:numFmt formatCode="General" sourceLinked="0"/>
        <c:majorTickMark val="none"/>
        <c:minorTickMark val="none"/>
        <c:tickLblPos val="nextTo"/>
        <c:txPr>
          <a:bodyPr/>
          <a:lstStyle/>
          <a:p>
            <a:pPr>
              <a:defRPr sz="1000"/>
            </a:pPr>
            <a:endParaRPr lang="en-US"/>
          </a:p>
        </c:txPr>
        <c:crossAx val="200090992"/>
        <c:crosses val="autoZero"/>
        <c:auto val="1"/>
        <c:lblAlgn val="ctr"/>
        <c:lblOffset val="100"/>
        <c:noMultiLvlLbl val="0"/>
      </c:catAx>
      <c:valAx>
        <c:axId val="200090992"/>
        <c:scaling>
          <c:orientation val="minMax"/>
        </c:scaling>
        <c:delete val="0"/>
        <c:axPos val="t"/>
        <c:numFmt formatCode="###0.00" sourceLinked="1"/>
        <c:majorTickMark val="none"/>
        <c:minorTickMark val="none"/>
        <c:tickLblPos val="none"/>
        <c:spPr>
          <a:ln w="9525">
            <a:noFill/>
          </a:ln>
        </c:spPr>
        <c:crossAx val="200090432"/>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Stigmas associated with COVID-19 infection</a:t>
            </a:r>
          </a:p>
          <a:p>
            <a:pPr>
              <a:defRPr/>
            </a:pPr>
            <a:r>
              <a:rPr lang="en-US" sz="1100" b="0" dirty="0"/>
              <a:t>(MEAN</a:t>
            </a:r>
            <a:r>
              <a:rPr lang="ka-GE" sz="1100" b="0" dirty="0"/>
              <a:t> </a:t>
            </a:r>
            <a:r>
              <a:rPr lang="en-US" sz="1100" b="0" dirty="0"/>
              <a:t>on a 7-point scale: 1-I don't agree at all / 7 - I totally agree)</a:t>
            </a:r>
            <a:endParaRPr lang="ka-GE" sz="1100" b="0" dirty="0"/>
          </a:p>
        </c:rich>
      </c:tx>
      <c:layout>
        <c:manualLayout>
          <c:xMode val="edge"/>
          <c:yMode val="edge"/>
          <c:x val="0.11145483377077853"/>
          <c:y val="1.1111111111111125E-2"/>
        </c:manualLayout>
      </c:layout>
      <c:overlay val="0"/>
    </c:title>
    <c:autoTitleDeleted val="0"/>
    <c:plotArea>
      <c:layout>
        <c:manualLayout>
          <c:layoutTarget val="inner"/>
          <c:xMode val="edge"/>
          <c:yMode val="edge"/>
          <c:x val="0.50049770341207345"/>
          <c:y val="0.2332407407407408"/>
          <c:w val="0.466168963254594"/>
          <c:h val="0.7463888888888891"/>
        </c:manualLayout>
      </c:layout>
      <c:barChart>
        <c:barDir val="bar"/>
        <c:grouping val="clustered"/>
        <c:varyColors val="0"/>
        <c:ser>
          <c:idx val="0"/>
          <c:order val="0"/>
          <c:tx>
            <c:strRef>
              <c:f>Sheet1!$B$1</c:f>
              <c:strCache>
                <c:ptCount val="1"/>
                <c:pt idx="0">
                  <c:v>Stigmatization of people infected with COVID-19</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If a person has been diagnosed with the coronavirus, he/she (and his/her family members) should not disclose it to anyone except medical staff (doctors).</c:v>
                </c:pt>
                <c:pt idx="1">
                  <c:v>It's a shame if the coronavirus infects you</c:v>
                </c:pt>
                <c:pt idx="2">
                  <c:v>A person infected with the coronavirus must, after recovery, spend some time (at least 1 month) in quarantine/self-isolation.</c:v>
                </c:pt>
                <c:pt idx="3">
                  <c:v>It is unreliable if an infected person, after numerous tests, is confirmed to be recovered</c:v>
                </c:pt>
                <c:pt idx="4">
                  <c:v>People in quarantine should be accommodated in a building that is very far from the settlement</c:v>
                </c:pt>
                <c:pt idx="5">
                  <c:v>I will avoid contact with a recovered (former infected) person</c:v>
                </c:pt>
              </c:strCache>
            </c:strRef>
          </c:cat>
          <c:val>
            <c:numRef>
              <c:f>Sheet1!$B$2:$B$7</c:f>
              <c:numCache>
                <c:formatCode>###0.00</c:formatCode>
                <c:ptCount val="6"/>
                <c:pt idx="0">
                  <c:v>1.5836776859504131</c:v>
                </c:pt>
                <c:pt idx="1">
                  <c:v>1.1945837512537614</c:v>
                </c:pt>
                <c:pt idx="2">
                  <c:v>3.8059210526315788</c:v>
                </c:pt>
                <c:pt idx="3">
                  <c:v>2.8726790450928381</c:v>
                </c:pt>
                <c:pt idx="4">
                  <c:v>3.52</c:v>
                </c:pt>
                <c:pt idx="5">
                  <c:v>3.4708994708994707</c:v>
                </c:pt>
              </c:numCache>
            </c:numRef>
          </c:val>
          <c:extLst>
            <c:ext xmlns:c16="http://schemas.microsoft.com/office/drawing/2014/chart" uri="{C3380CC4-5D6E-409C-BE32-E72D297353CC}">
              <c16:uniqueId val="{00000000-83EE-4155-B71A-F814DADD301D}"/>
            </c:ext>
          </c:extLst>
        </c:ser>
        <c:dLbls>
          <c:showLegendKey val="0"/>
          <c:showVal val="0"/>
          <c:showCatName val="0"/>
          <c:showSerName val="0"/>
          <c:showPercent val="0"/>
          <c:showBubbleSize val="0"/>
        </c:dLbls>
        <c:gapWidth val="75"/>
        <c:overlap val="-25"/>
        <c:axId val="200093232"/>
        <c:axId val="200093792"/>
      </c:barChart>
      <c:catAx>
        <c:axId val="200093232"/>
        <c:scaling>
          <c:orientation val="maxMin"/>
        </c:scaling>
        <c:delete val="0"/>
        <c:axPos val="l"/>
        <c:numFmt formatCode="General" sourceLinked="0"/>
        <c:majorTickMark val="none"/>
        <c:minorTickMark val="none"/>
        <c:tickLblPos val="nextTo"/>
        <c:txPr>
          <a:bodyPr/>
          <a:lstStyle/>
          <a:p>
            <a:pPr>
              <a:defRPr sz="1000"/>
            </a:pPr>
            <a:endParaRPr lang="en-US"/>
          </a:p>
        </c:txPr>
        <c:crossAx val="200093792"/>
        <c:crosses val="autoZero"/>
        <c:auto val="1"/>
        <c:lblAlgn val="ctr"/>
        <c:lblOffset val="100"/>
        <c:noMultiLvlLbl val="0"/>
      </c:catAx>
      <c:valAx>
        <c:axId val="200093792"/>
        <c:scaling>
          <c:orientation val="minMax"/>
        </c:scaling>
        <c:delete val="0"/>
        <c:axPos val="t"/>
        <c:numFmt formatCode="###0.00" sourceLinked="1"/>
        <c:majorTickMark val="none"/>
        <c:minorTickMark val="none"/>
        <c:tickLblPos val="none"/>
        <c:spPr>
          <a:ln w="9525">
            <a:noFill/>
          </a:ln>
        </c:spPr>
        <c:crossAx val="200093232"/>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Do you have a child in the family</a:t>
            </a:r>
            <a:r>
              <a:rPr lang="ka-GE" dirty="0"/>
              <a:t>? </a:t>
            </a:r>
            <a:endParaRPr lang="en-US" dirty="0"/>
          </a:p>
        </c:rich>
      </c:tx>
      <c:overlay val="0"/>
    </c:title>
    <c:autoTitleDeleted val="0"/>
    <c:plotArea>
      <c:layout/>
      <c:barChart>
        <c:barDir val="bar"/>
        <c:grouping val="clustered"/>
        <c:varyColors val="0"/>
        <c:ser>
          <c:idx val="0"/>
          <c:order val="0"/>
          <c:tx>
            <c:strRef>
              <c:f>Sheet1!$B$1</c:f>
              <c:strCache>
                <c:ptCount val="1"/>
                <c:pt idx="0">
                  <c:v>School age </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Yes, one</c:v>
                </c:pt>
                <c:pt idx="1">
                  <c:v>Yes, two</c:v>
                </c:pt>
                <c:pt idx="2">
                  <c:v>Yes, three</c:v>
                </c:pt>
                <c:pt idx="3">
                  <c:v>Yes, more than three</c:v>
                </c:pt>
                <c:pt idx="4">
                  <c:v>Don't have</c:v>
                </c:pt>
                <c:pt idx="5">
                  <c:v>Refusal to respond</c:v>
                </c:pt>
              </c:strCache>
            </c:strRef>
          </c:cat>
          <c:val>
            <c:numRef>
              <c:f>Sheet1!$B$2:$B$7</c:f>
              <c:numCache>
                <c:formatCode>###0.0</c:formatCode>
                <c:ptCount val="6"/>
                <c:pt idx="0">
                  <c:v>40.927419354838712</c:v>
                </c:pt>
                <c:pt idx="1">
                  <c:v>28.225806451612904</c:v>
                </c:pt>
                <c:pt idx="2">
                  <c:v>5.846774193548387</c:v>
                </c:pt>
                <c:pt idx="3">
                  <c:v>1.0080645161290323</c:v>
                </c:pt>
                <c:pt idx="4">
                  <c:v>23.79032258064516</c:v>
                </c:pt>
                <c:pt idx="5" formatCode="####.0">
                  <c:v>0.20161290322580644</c:v>
                </c:pt>
              </c:numCache>
            </c:numRef>
          </c:val>
          <c:extLst>
            <c:ext xmlns:c16="http://schemas.microsoft.com/office/drawing/2014/chart" uri="{C3380CC4-5D6E-409C-BE32-E72D297353CC}">
              <c16:uniqueId val="{00000000-1ABE-4FA8-BFEA-351F1BCC34F5}"/>
            </c:ext>
          </c:extLst>
        </c:ser>
        <c:ser>
          <c:idx val="1"/>
          <c:order val="1"/>
          <c:tx>
            <c:strRef>
              <c:f>Sheet1!$C$1</c:f>
              <c:strCache>
                <c:ptCount val="1"/>
                <c:pt idx="0">
                  <c:v>Preschool age (3-6 years)</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Yes, one</c:v>
                </c:pt>
                <c:pt idx="1">
                  <c:v>Yes, two</c:v>
                </c:pt>
                <c:pt idx="2">
                  <c:v>Yes, three</c:v>
                </c:pt>
                <c:pt idx="3">
                  <c:v>Yes, more than three</c:v>
                </c:pt>
                <c:pt idx="4">
                  <c:v>Don't have</c:v>
                </c:pt>
                <c:pt idx="5">
                  <c:v>Refusal to respond</c:v>
                </c:pt>
              </c:strCache>
            </c:strRef>
          </c:cat>
          <c:val>
            <c:numRef>
              <c:f>Sheet1!$C$2:$C$7</c:f>
              <c:numCache>
                <c:formatCode>###0.0</c:formatCode>
                <c:ptCount val="6"/>
                <c:pt idx="0">
                  <c:v>31.048387096774192</c:v>
                </c:pt>
                <c:pt idx="1">
                  <c:v>10.685483870967742</c:v>
                </c:pt>
                <c:pt idx="2">
                  <c:v>1.4112903225806452</c:v>
                </c:pt>
                <c:pt idx="3" formatCode="####.0">
                  <c:v>0.40322580645161288</c:v>
                </c:pt>
                <c:pt idx="4">
                  <c:v>56.25</c:v>
                </c:pt>
                <c:pt idx="5" formatCode="####.0">
                  <c:v>0.20161290322580644</c:v>
                </c:pt>
              </c:numCache>
            </c:numRef>
          </c:val>
          <c:extLst>
            <c:ext xmlns:c16="http://schemas.microsoft.com/office/drawing/2014/chart" uri="{C3380CC4-5D6E-409C-BE32-E72D297353CC}">
              <c16:uniqueId val="{00000001-1ABE-4FA8-BFEA-351F1BCC34F5}"/>
            </c:ext>
          </c:extLst>
        </c:ser>
        <c:dLbls>
          <c:showLegendKey val="0"/>
          <c:showVal val="0"/>
          <c:showCatName val="0"/>
          <c:showSerName val="0"/>
          <c:showPercent val="0"/>
          <c:showBubbleSize val="0"/>
        </c:dLbls>
        <c:gapWidth val="75"/>
        <c:overlap val="-25"/>
        <c:axId val="200097152"/>
        <c:axId val="200097712"/>
      </c:barChart>
      <c:catAx>
        <c:axId val="200097152"/>
        <c:scaling>
          <c:orientation val="maxMin"/>
        </c:scaling>
        <c:delete val="0"/>
        <c:axPos val="l"/>
        <c:numFmt formatCode="General" sourceLinked="0"/>
        <c:majorTickMark val="none"/>
        <c:minorTickMark val="none"/>
        <c:tickLblPos val="nextTo"/>
        <c:crossAx val="200097712"/>
        <c:crosses val="autoZero"/>
        <c:auto val="1"/>
        <c:lblAlgn val="ctr"/>
        <c:lblOffset val="100"/>
        <c:noMultiLvlLbl val="0"/>
      </c:catAx>
      <c:valAx>
        <c:axId val="200097712"/>
        <c:scaling>
          <c:orientation val="minMax"/>
        </c:scaling>
        <c:delete val="0"/>
        <c:axPos val="t"/>
        <c:numFmt formatCode="###0.0" sourceLinked="1"/>
        <c:majorTickMark val="none"/>
        <c:minorTickMark val="none"/>
        <c:tickLblPos val="none"/>
        <c:spPr>
          <a:ln w="9525">
            <a:noFill/>
          </a:ln>
        </c:spPr>
        <c:crossAx val="200097152"/>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Satisfaction with distance educational/cultural relations</a:t>
            </a:r>
          </a:p>
          <a:p>
            <a:pPr>
              <a:defRPr/>
            </a:pPr>
            <a:r>
              <a:rPr lang="ka-GE" dirty="0"/>
              <a:t> </a:t>
            </a:r>
            <a:r>
              <a:rPr lang="en-US" sz="1200" b="0" dirty="0"/>
              <a:t>(MEAN</a:t>
            </a:r>
            <a:r>
              <a:rPr lang="ka-GE" sz="1200" b="0" dirty="0"/>
              <a:t> </a:t>
            </a:r>
            <a:r>
              <a:rPr lang="en-US" sz="1200" b="0" dirty="0"/>
              <a:t>on a seven-point scale: 1 - "very unsatisfied"; 7 - "very satisfied")</a:t>
            </a:r>
            <a:endParaRPr lang="ka-GE" sz="1200" b="0" dirty="0"/>
          </a:p>
          <a:p>
            <a:pPr>
              <a:defRPr/>
            </a:pPr>
            <a:endParaRPr lang="ka-GE" dirty="0"/>
          </a:p>
        </c:rich>
      </c:tx>
      <c:overlay val="0"/>
    </c:title>
    <c:autoTitleDeleted val="0"/>
    <c:plotArea>
      <c:layout>
        <c:manualLayout>
          <c:layoutTarget val="inner"/>
          <c:xMode val="edge"/>
          <c:yMode val="edge"/>
          <c:x val="0.55822003499562567"/>
          <c:y val="0.18855278506853315"/>
          <c:w val="0.44932174103237105"/>
          <c:h val="0.70115820939049311"/>
        </c:manualLayout>
      </c:layout>
      <c:barChart>
        <c:barDir val="bar"/>
        <c:grouping val="clustered"/>
        <c:varyColors val="0"/>
        <c:ser>
          <c:idx val="0"/>
          <c:order val="0"/>
          <c:tx>
            <c:strRef>
              <c:f>Sheet1!$B$1</c:f>
              <c:strCache>
                <c:ptCount val="1"/>
                <c:pt idx="0">
                  <c:v>Mean</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How satisfied are you with the distance learning that the school offers to your family’s school-age child (children)? (N = 350)</c:v>
                </c:pt>
                <c:pt idx="1">
                  <c:v>How satisfied are you with the remote relationship that educational/cultural institutions, as well as various television and online platforms, offer to preschool members of your family? (N = 142)</c:v>
                </c:pt>
              </c:strCache>
            </c:strRef>
          </c:cat>
          <c:val>
            <c:numRef>
              <c:f>Sheet1!$B$2:$B$3</c:f>
              <c:numCache>
                <c:formatCode>###0.00</c:formatCode>
                <c:ptCount val="2"/>
                <c:pt idx="0">
                  <c:v>5.3257142857142856</c:v>
                </c:pt>
                <c:pt idx="1">
                  <c:v>5.253521126760563</c:v>
                </c:pt>
              </c:numCache>
            </c:numRef>
          </c:val>
          <c:extLst>
            <c:ext xmlns:c16="http://schemas.microsoft.com/office/drawing/2014/chart" uri="{C3380CC4-5D6E-409C-BE32-E72D297353CC}">
              <c16:uniqueId val="{00000000-2812-447C-B9AD-6B49FEA5C3E9}"/>
            </c:ext>
          </c:extLst>
        </c:ser>
        <c:dLbls>
          <c:showLegendKey val="0"/>
          <c:showVal val="0"/>
          <c:showCatName val="0"/>
          <c:showSerName val="0"/>
          <c:showPercent val="0"/>
          <c:showBubbleSize val="0"/>
        </c:dLbls>
        <c:gapWidth val="75"/>
        <c:overlap val="-25"/>
        <c:axId val="200099952"/>
        <c:axId val="200100512"/>
      </c:barChart>
      <c:catAx>
        <c:axId val="200099952"/>
        <c:scaling>
          <c:orientation val="maxMin"/>
        </c:scaling>
        <c:delete val="0"/>
        <c:axPos val="l"/>
        <c:numFmt formatCode="General" sourceLinked="0"/>
        <c:majorTickMark val="none"/>
        <c:minorTickMark val="none"/>
        <c:tickLblPos val="nextTo"/>
        <c:txPr>
          <a:bodyPr/>
          <a:lstStyle/>
          <a:p>
            <a:pPr>
              <a:defRPr sz="1200"/>
            </a:pPr>
            <a:endParaRPr lang="en-US"/>
          </a:p>
        </c:txPr>
        <c:crossAx val="200100512"/>
        <c:crosses val="autoZero"/>
        <c:auto val="1"/>
        <c:lblAlgn val="ctr"/>
        <c:lblOffset val="100"/>
        <c:noMultiLvlLbl val="0"/>
      </c:catAx>
      <c:valAx>
        <c:axId val="200100512"/>
        <c:scaling>
          <c:orientation val="minMax"/>
        </c:scaling>
        <c:delete val="0"/>
        <c:axPos val="t"/>
        <c:numFmt formatCode="###0.00" sourceLinked="1"/>
        <c:majorTickMark val="none"/>
        <c:minorTickMark val="none"/>
        <c:tickLblPos val="none"/>
        <c:spPr>
          <a:ln w="9525">
            <a:noFill/>
          </a:ln>
        </c:spPr>
        <c:crossAx val="200099952"/>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To what extent do you agree with the provisions listed below regarding online educational/cultural services provided to children?</a:t>
            </a:r>
            <a:r>
              <a:rPr lang="ka-GE" dirty="0"/>
              <a:t> </a:t>
            </a:r>
            <a:endParaRPr lang="en-US" dirty="0"/>
          </a:p>
          <a:p>
            <a:pPr>
              <a:defRPr/>
            </a:pPr>
            <a:r>
              <a:rPr lang="en-US" sz="1200" b="0" dirty="0"/>
              <a:t>(MEAN</a:t>
            </a:r>
            <a:r>
              <a:rPr lang="ka-GE" sz="1200" b="0" dirty="0"/>
              <a:t> </a:t>
            </a:r>
            <a:r>
              <a:rPr lang="en-US" sz="1200" b="0" dirty="0"/>
              <a:t>on a seven-point scale: 1 - "I don't agree at all"; 7 - "I totally agree")</a:t>
            </a:r>
            <a:endParaRPr lang="ka-GE" sz="1200" b="0" dirty="0"/>
          </a:p>
        </c:rich>
      </c:tx>
      <c:overlay val="0"/>
    </c:title>
    <c:autoTitleDeleted val="0"/>
    <c:plotArea>
      <c:layout/>
      <c:barChart>
        <c:barDir val="bar"/>
        <c:grouping val="clustered"/>
        <c:varyColors val="0"/>
        <c:ser>
          <c:idx val="0"/>
          <c:order val="0"/>
          <c:tx>
            <c:strRef>
              <c:f>Sheet1!$B$1</c:f>
              <c:strCache>
                <c:ptCount val="1"/>
                <c:pt idx="0">
                  <c:v>School-age children (N=377)</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The time spent by the family in helping the child with online learning is acceptable</c:v>
                </c:pt>
                <c:pt idx="1">
                  <c:v>The child is able to handle tasks independently</c:v>
                </c:pt>
                <c:pt idx="2">
                  <c:v>I see the child’s academic advancement</c:v>
                </c:pt>
                <c:pt idx="3">
                  <c:v>Schools/preschools do their best during the pandemic</c:v>
                </c:pt>
              </c:strCache>
            </c:strRef>
          </c:cat>
          <c:val>
            <c:numRef>
              <c:f>Sheet1!$B$2:$B$5</c:f>
              <c:numCache>
                <c:formatCode>###0.00</c:formatCode>
                <c:ptCount val="4"/>
                <c:pt idx="0">
                  <c:v>5.3505154639175263</c:v>
                </c:pt>
                <c:pt idx="1">
                  <c:v>5.4548104956268206</c:v>
                </c:pt>
                <c:pt idx="2">
                  <c:v>5.0487106017191969</c:v>
                </c:pt>
                <c:pt idx="3">
                  <c:v>4.9082568807339495</c:v>
                </c:pt>
              </c:numCache>
            </c:numRef>
          </c:val>
          <c:extLst>
            <c:ext xmlns:c16="http://schemas.microsoft.com/office/drawing/2014/chart" uri="{C3380CC4-5D6E-409C-BE32-E72D297353CC}">
              <c16:uniqueId val="{00000000-8A98-46C1-9795-7B11238D624D}"/>
            </c:ext>
          </c:extLst>
        </c:ser>
        <c:ser>
          <c:idx val="1"/>
          <c:order val="1"/>
          <c:tx>
            <c:strRef>
              <c:f>Sheet1!$C$1</c:f>
              <c:strCache>
                <c:ptCount val="1"/>
                <c:pt idx="0">
                  <c:v>Preschool children (N=216)</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The time spent by the family in helping the child with online learning is acceptable</c:v>
                </c:pt>
                <c:pt idx="1">
                  <c:v>The child is able to handle tasks independently</c:v>
                </c:pt>
                <c:pt idx="2">
                  <c:v>I see the child’s academic advancement</c:v>
                </c:pt>
                <c:pt idx="3">
                  <c:v>Schools/preschools do their best during the pandemic</c:v>
                </c:pt>
              </c:strCache>
            </c:strRef>
          </c:cat>
          <c:val>
            <c:numRef>
              <c:f>Sheet1!$C$2:$C$5</c:f>
              <c:numCache>
                <c:formatCode>###0.00</c:formatCode>
                <c:ptCount val="4"/>
                <c:pt idx="0">
                  <c:v>5.2535211267605595</c:v>
                </c:pt>
                <c:pt idx="1">
                  <c:v>5.3881578947368398</c:v>
                </c:pt>
                <c:pt idx="2">
                  <c:v>4.9144736842105257</c:v>
                </c:pt>
                <c:pt idx="3">
                  <c:v>5.0413793103448281</c:v>
                </c:pt>
              </c:numCache>
            </c:numRef>
          </c:val>
          <c:extLst>
            <c:ext xmlns:c16="http://schemas.microsoft.com/office/drawing/2014/chart" uri="{C3380CC4-5D6E-409C-BE32-E72D297353CC}">
              <c16:uniqueId val="{00000001-8A98-46C1-9795-7B11238D624D}"/>
            </c:ext>
          </c:extLst>
        </c:ser>
        <c:dLbls>
          <c:showLegendKey val="0"/>
          <c:showVal val="0"/>
          <c:showCatName val="0"/>
          <c:showSerName val="0"/>
          <c:showPercent val="0"/>
          <c:showBubbleSize val="0"/>
        </c:dLbls>
        <c:gapWidth val="75"/>
        <c:overlap val="-25"/>
        <c:axId val="222873840"/>
        <c:axId val="222874400"/>
      </c:barChart>
      <c:catAx>
        <c:axId val="222873840"/>
        <c:scaling>
          <c:orientation val="maxMin"/>
        </c:scaling>
        <c:delete val="0"/>
        <c:axPos val="l"/>
        <c:numFmt formatCode="General" sourceLinked="0"/>
        <c:majorTickMark val="none"/>
        <c:minorTickMark val="none"/>
        <c:tickLblPos val="nextTo"/>
        <c:crossAx val="222874400"/>
        <c:crosses val="autoZero"/>
        <c:auto val="1"/>
        <c:lblAlgn val="ctr"/>
        <c:lblOffset val="100"/>
        <c:noMultiLvlLbl val="0"/>
      </c:catAx>
      <c:valAx>
        <c:axId val="222874400"/>
        <c:scaling>
          <c:orientation val="minMax"/>
        </c:scaling>
        <c:delete val="0"/>
        <c:axPos val="t"/>
        <c:numFmt formatCode="###0.00" sourceLinked="1"/>
        <c:majorTickMark val="none"/>
        <c:minorTickMark val="none"/>
        <c:tickLblPos val="none"/>
        <c:spPr>
          <a:ln w="9525">
            <a:noFill/>
          </a:ln>
        </c:spPr>
        <c:crossAx val="222873840"/>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Currently, at the time of </a:t>
            </a:r>
            <a:r>
              <a:rPr lang="en-US"/>
              <a:t>the study, </a:t>
            </a:r>
            <a:r>
              <a:rPr lang="en-US" dirty="0"/>
              <a:t>do you have a paid job?</a:t>
            </a:r>
          </a:p>
        </c:rich>
      </c:tx>
      <c:overlay val="0"/>
    </c:title>
    <c:autoTitleDeleted val="0"/>
    <c:plotArea>
      <c:layout>
        <c:manualLayout>
          <c:layoutTarget val="inner"/>
          <c:xMode val="edge"/>
          <c:yMode val="edge"/>
          <c:x val="1.6776027996500263E-4"/>
          <c:y val="0.15543977836103826"/>
          <c:w val="0.99983223972003477"/>
          <c:h val="0.63350976961213179"/>
        </c:manualLayout>
      </c:layout>
      <c:barChart>
        <c:barDir val="col"/>
        <c:grouping val="clustered"/>
        <c:varyColors val="0"/>
        <c:ser>
          <c:idx val="0"/>
          <c:order val="0"/>
          <c:tx>
            <c:strRef>
              <c:f>Sheet1!$B$1</c:f>
              <c:strCache>
                <c:ptCount val="1"/>
                <c:pt idx="0">
                  <c:v>First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Yes, I have</c:v>
                </c:pt>
                <c:pt idx="1">
                  <c:v>No, I have not</c:v>
                </c:pt>
              </c:strCache>
            </c:strRef>
          </c:cat>
          <c:val>
            <c:numRef>
              <c:f>Sheet1!$B$2:$B$3</c:f>
              <c:numCache>
                <c:formatCode>###0.0</c:formatCode>
                <c:ptCount val="2"/>
                <c:pt idx="0">
                  <c:v>20.9</c:v>
                </c:pt>
                <c:pt idx="1">
                  <c:v>79.099999999999994</c:v>
                </c:pt>
              </c:numCache>
            </c:numRef>
          </c:val>
          <c:extLst>
            <c:ext xmlns:c16="http://schemas.microsoft.com/office/drawing/2014/chart" uri="{C3380CC4-5D6E-409C-BE32-E72D297353CC}">
              <c16:uniqueId val="{00000000-2102-4417-A5F7-78CA699E71B8}"/>
            </c:ext>
          </c:extLst>
        </c:ser>
        <c:ser>
          <c:idx val="1"/>
          <c:order val="1"/>
          <c:tx>
            <c:strRef>
              <c:f>Sheet1!$C$1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Yes, I have</c:v>
                </c:pt>
                <c:pt idx="1">
                  <c:v>No, I have not</c:v>
                </c:pt>
              </c:strCache>
            </c:strRef>
          </c:cat>
          <c:val>
            <c:numRef>
              <c:f>Sheet1!$C$2:$C$3</c:f>
              <c:numCache>
                <c:formatCode>###0.0</c:formatCode>
                <c:ptCount val="2"/>
                <c:pt idx="0">
                  <c:v>23.9</c:v>
                </c:pt>
                <c:pt idx="1">
                  <c:v>76.099999999999994</c:v>
                </c:pt>
              </c:numCache>
            </c:numRef>
          </c:val>
          <c:extLst>
            <c:ext xmlns:c16="http://schemas.microsoft.com/office/drawing/2014/chart" uri="{C3380CC4-5D6E-409C-BE32-E72D297353CC}">
              <c16:uniqueId val="{00000001-2102-4417-A5F7-78CA699E71B8}"/>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Yes, I have</c:v>
                </c:pt>
                <c:pt idx="1">
                  <c:v>No, I have not</c:v>
                </c:pt>
              </c:strCache>
            </c:strRef>
          </c:cat>
          <c:val>
            <c:numRef>
              <c:f>Sheet1!$D$2:$D$3</c:f>
              <c:numCache>
                <c:formatCode>###0.0</c:formatCode>
                <c:ptCount val="2"/>
                <c:pt idx="0">
                  <c:v>28.9</c:v>
                </c:pt>
                <c:pt idx="1">
                  <c:v>71.099999999999994</c:v>
                </c:pt>
              </c:numCache>
            </c:numRef>
          </c:val>
          <c:extLst>
            <c:ext xmlns:c16="http://schemas.microsoft.com/office/drawing/2014/chart" uri="{C3380CC4-5D6E-409C-BE32-E72D297353CC}">
              <c16:uniqueId val="{00000002-2102-4417-A5F7-78CA699E71B8}"/>
            </c:ext>
          </c:extLst>
        </c:ser>
        <c:dLbls>
          <c:showLegendKey val="0"/>
          <c:showVal val="0"/>
          <c:showCatName val="0"/>
          <c:showSerName val="0"/>
          <c:showPercent val="0"/>
          <c:showBubbleSize val="0"/>
        </c:dLbls>
        <c:gapWidth val="75"/>
        <c:overlap val="-25"/>
        <c:axId val="192047504"/>
        <c:axId val="192046384"/>
      </c:barChart>
      <c:catAx>
        <c:axId val="192047504"/>
        <c:scaling>
          <c:orientation val="minMax"/>
        </c:scaling>
        <c:delete val="0"/>
        <c:axPos val="b"/>
        <c:numFmt formatCode="General" sourceLinked="0"/>
        <c:majorTickMark val="none"/>
        <c:minorTickMark val="none"/>
        <c:tickLblPos val="nextTo"/>
        <c:crossAx val="192046384"/>
        <c:crosses val="autoZero"/>
        <c:auto val="1"/>
        <c:lblAlgn val="ctr"/>
        <c:lblOffset val="100"/>
        <c:noMultiLvlLbl val="0"/>
      </c:catAx>
      <c:valAx>
        <c:axId val="192046384"/>
        <c:scaling>
          <c:orientation val="minMax"/>
        </c:scaling>
        <c:delete val="1"/>
        <c:axPos val="l"/>
        <c:numFmt formatCode="###0.0" sourceLinked="1"/>
        <c:majorTickMark val="none"/>
        <c:minorTickMark val="none"/>
        <c:tickLblPos val="none"/>
        <c:crossAx val="192047504"/>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a:pPr>
            <a:r>
              <a:rPr lang="en-US" dirty="0"/>
              <a:t>To</a:t>
            </a:r>
            <a:r>
              <a:rPr lang="en-US" baseline="0" dirty="0"/>
              <a:t> what extent </a:t>
            </a:r>
            <a:r>
              <a:rPr lang="en-US" dirty="0"/>
              <a:t>do you agree with the anti-viral effect of alcohol and tobacco?</a:t>
            </a:r>
            <a:r>
              <a:rPr lang="ka-GE" dirty="0"/>
              <a:t> </a:t>
            </a:r>
            <a:endParaRPr lang="en-US" dirty="0"/>
          </a:p>
          <a:p>
            <a:pPr algn="ctr" rtl="0">
              <a:defRPr/>
            </a:pPr>
            <a:r>
              <a:rPr lang="en-US" sz="1200" b="0" dirty="0"/>
              <a:t>(MEAN</a:t>
            </a:r>
            <a:r>
              <a:rPr lang="ka-GE" sz="1200" b="0" dirty="0"/>
              <a:t> </a:t>
            </a:r>
            <a:r>
              <a:rPr lang="en-US" sz="1200" b="0" dirty="0"/>
              <a:t>on a seven-point scale: 1 - "I don't agree at all"; 7 - "I totally agree")</a:t>
            </a:r>
            <a:endParaRPr lang="ka-GE" sz="1200" b="0" dirty="0"/>
          </a:p>
        </c:rich>
      </c:tx>
      <c:overlay val="0"/>
    </c:title>
    <c:autoTitleDeleted val="0"/>
    <c:plotArea>
      <c:layout>
        <c:manualLayout>
          <c:layoutTarget val="inner"/>
          <c:xMode val="edge"/>
          <c:yMode val="edge"/>
          <c:x val="0.42997698364627518"/>
          <c:y val="0.29873155438903476"/>
          <c:w val="0.57002307524059581"/>
          <c:h val="0.66098104403616265"/>
        </c:manualLayout>
      </c:layout>
      <c:barChart>
        <c:barDir val="bar"/>
        <c:grouping val="clustered"/>
        <c:varyColors val="0"/>
        <c:ser>
          <c:idx val="0"/>
          <c:order val="0"/>
          <c:tx>
            <c:strRef>
              <c:f>Sheet1!$B$1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Drinking/receiving alcohol reduces the risk of becoming infected with the virus</c:v>
                </c:pt>
                <c:pt idx="1">
                  <c:v>Tobacco consumption reduces the risk of infecting with the virus</c:v>
                </c:pt>
              </c:strCache>
            </c:strRef>
          </c:cat>
          <c:val>
            <c:numRef>
              <c:f>Sheet1!$B$2:$B$3</c:f>
              <c:numCache>
                <c:formatCode>###0.00</c:formatCode>
                <c:ptCount val="2"/>
                <c:pt idx="0">
                  <c:v>1.6105032822757113</c:v>
                </c:pt>
                <c:pt idx="1">
                  <c:v>1.3089519650655022</c:v>
                </c:pt>
              </c:numCache>
            </c:numRef>
          </c:val>
          <c:extLst>
            <c:ext xmlns:c16="http://schemas.microsoft.com/office/drawing/2014/chart" uri="{C3380CC4-5D6E-409C-BE32-E72D297353CC}">
              <c16:uniqueId val="{00000000-B083-4417-AD24-5E60D159E3A9}"/>
            </c:ext>
          </c:extLst>
        </c:ser>
        <c:dLbls>
          <c:showLegendKey val="0"/>
          <c:showVal val="0"/>
          <c:showCatName val="0"/>
          <c:showSerName val="0"/>
          <c:showPercent val="0"/>
          <c:showBubbleSize val="0"/>
        </c:dLbls>
        <c:gapWidth val="75"/>
        <c:overlap val="-25"/>
        <c:axId val="222876640"/>
        <c:axId val="222877200"/>
      </c:barChart>
      <c:catAx>
        <c:axId val="222876640"/>
        <c:scaling>
          <c:orientation val="maxMin"/>
        </c:scaling>
        <c:delete val="0"/>
        <c:axPos val="l"/>
        <c:numFmt formatCode="General" sourceLinked="0"/>
        <c:majorTickMark val="none"/>
        <c:minorTickMark val="none"/>
        <c:tickLblPos val="nextTo"/>
        <c:crossAx val="222877200"/>
        <c:crosses val="autoZero"/>
        <c:auto val="1"/>
        <c:lblAlgn val="ctr"/>
        <c:lblOffset val="100"/>
        <c:noMultiLvlLbl val="0"/>
      </c:catAx>
      <c:valAx>
        <c:axId val="222877200"/>
        <c:scaling>
          <c:orientation val="minMax"/>
        </c:scaling>
        <c:delete val="0"/>
        <c:axPos val="t"/>
        <c:numFmt formatCode="###0.00" sourceLinked="1"/>
        <c:majorTickMark val="none"/>
        <c:minorTickMark val="none"/>
        <c:tickLblPos val="none"/>
        <c:spPr>
          <a:ln w="9525">
            <a:noFill/>
          </a:ln>
        </c:spPr>
        <c:crossAx val="222876640"/>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marL="0" marR="0" lvl="0" indent="0" algn="ctr" defTabSz="914400" rtl="0" eaLnBrk="1" fontAlgn="auto" latinLnBrk="0" hangingPunct="1">
              <a:lnSpc>
                <a:spcPct val="100000"/>
              </a:lnSpc>
              <a:spcBef>
                <a:spcPts val="0"/>
              </a:spcBef>
              <a:spcAft>
                <a:spcPts val="0"/>
              </a:spcAft>
              <a:buClrTx/>
              <a:buSzTx/>
              <a:buFontTx/>
              <a:buNone/>
              <a:tabLst/>
              <a:defRPr sz="1680" b="1" i="0" u="none" strike="noStrike" kern="1200" baseline="0">
                <a:solidFill>
                  <a:prstClr val="black"/>
                </a:solidFill>
                <a:latin typeface="+mn-lt"/>
                <a:ea typeface="+mn-ea"/>
                <a:cs typeface="+mn-cs"/>
              </a:defRPr>
            </a:pPr>
            <a:r>
              <a:rPr lang="en-US" sz="1800" b="1" i="0" baseline="0" dirty="0">
                <a:effectLst/>
              </a:rPr>
              <a:t>Rates of unemployment growth in the population due to COVID-19</a:t>
            </a:r>
            <a:endParaRPr lang="en-US" dirty="0">
              <a:effectLst/>
            </a:endParaRPr>
          </a:p>
          <a:p>
            <a:pPr marL="0" marR="0" lvl="0" indent="0" algn="ctr" defTabSz="914400" rtl="0" eaLnBrk="1" fontAlgn="auto" latinLnBrk="0" hangingPunct="1">
              <a:lnSpc>
                <a:spcPct val="100000"/>
              </a:lnSpc>
              <a:spcBef>
                <a:spcPts val="0"/>
              </a:spcBef>
              <a:spcAft>
                <a:spcPts val="0"/>
              </a:spcAft>
              <a:buClrTx/>
              <a:buSzTx/>
              <a:buFontTx/>
              <a:buNone/>
              <a:tabLst/>
              <a:defRPr sz="1680" b="1" i="0" u="none" strike="noStrike" kern="1200" baseline="0">
                <a:solidFill>
                  <a:prstClr val="black"/>
                </a:solidFill>
                <a:latin typeface="+mn-lt"/>
                <a:ea typeface="+mn-ea"/>
                <a:cs typeface="+mn-cs"/>
              </a:defRPr>
            </a:pPr>
            <a:r>
              <a:rPr lang="ka-GE" dirty="0"/>
              <a:t> </a:t>
            </a:r>
            <a:endParaRPr lang="en-US" dirty="0"/>
          </a:p>
        </c:rich>
      </c:tx>
      <c:layout>
        <c:manualLayout>
          <c:xMode val="edge"/>
          <c:yMode val="edge"/>
          <c:x val="0.19605046528274875"/>
          <c:y val="1.2962962962962963E-2"/>
        </c:manualLayout>
      </c:layout>
      <c:overlay val="0"/>
    </c:title>
    <c:autoTitleDeleted val="0"/>
    <c:plotArea>
      <c:layout>
        <c:manualLayout>
          <c:layoutTarget val="inner"/>
          <c:xMode val="edge"/>
          <c:yMode val="edge"/>
          <c:x val="1.6834426946631675E-2"/>
          <c:y val="0.13321755613881597"/>
          <c:w val="0.98316557305336838"/>
          <c:h val="0.74462088072324295"/>
        </c:manualLayout>
      </c:layout>
      <c:barChart>
        <c:barDir val="col"/>
        <c:grouping val="clustered"/>
        <c:varyColors val="0"/>
        <c:ser>
          <c:idx val="0"/>
          <c:order val="0"/>
          <c:tx>
            <c:strRef>
              <c:f>Sheet1!$A$2</c:f>
              <c:strCache>
                <c:ptCount val="1"/>
                <c:pt idx="0">
                  <c:v>Lost jobs</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First wave</c:v>
                </c:pt>
                <c:pt idx="1">
                  <c:v>Second wave</c:v>
                </c:pt>
                <c:pt idx="2">
                  <c:v>Third wave</c:v>
                </c:pt>
              </c:strCache>
            </c:strRef>
          </c:cat>
          <c:val>
            <c:numRef>
              <c:f>Sheet1!$B$2:$D$2</c:f>
              <c:numCache>
                <c:formatCode>###0.0</c:formatCode>
                <c:ptCount val="3"/>
                <c:pt idx="0">
                  <c:v>21.1</c:v>
                </c:pt>
                <c:pt idx="1">
                  <c:v>26.9</c:v>
                </c:pt>
                <c:pt idx="2">
                  <c:v>19.7</c:v>
                </c:pt>
              </c:numCache>
            </c:numRef>
          </c:val>
          <c:extLst>
            <c:ext xmlns:c16="http://schemas.microsoft.com/office/drawing/2014/chart" uri="{C3380CC4-5D6E-409C-BE32-E72D297353CC}">
              <c16:uniqueId val="{00000000-7744-46F9-B757-47A2E26EC3A3}"/>
            </c:ext>
          </c:extLst>
        </c:ser>
        <c:dLbls>
          <c:showLegendKey val="0"/>
          <c:showVal val="0"/>
          <c:showCatName val="0"/>
          <c:showSerName val="0"/>
          <c:showPercent val="0"/>
          <c:showBubbleSize val="0"/>
        </c:dLbls>
        <c:gapWidth val="75"/>
        <c:overlap val="-25"/>
        <c:axId val="194944256"/>
        <c:axId val="194944816"/>
      </c:barChart>
      <c:catAx>
        <c:axId val="194944256"/>
        <c:scaling>
          <c:orientation val="minMax"/>
        </c:scaling>
        <c:delete val="0"/>
        <c:axPos val="b"/>
        <c:numFmt formatCode="General" sourceLinked="0"/>
        <c:majorTickMark val="none"/>
        <c:minorTickMark val="none"/>
        <c:tickLblPos val="nextTo"/>
        <c:crossAx val="194944816"/>
        <c:crosses val="autoZero"/>
        <c:auto val="1"/>
        <c:lblAlgn val="ctr"/>
        <c:lblOffset val="100"/>
        <c:noMultiLvlLbl val="0"/>
      </c:catAx>
      <c:valAx>
        <c:axId val="194944816"/>
        <c:scaling>
          <c:orientation val="minMax"/>
        </c:scaling>
        <c:delete val="1"/>
        <c:axPos val="l"/>
        <c:numFmt formatCode="###0.0" sourceLinked="1"/>
        <c:majorTickMark val="none"/>
        <c:minorTickMark val="none"/>
        <c:tickLblPos val="none"/>
        <c:crossAx val="194944256"/>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Assessing own awareness about coronavirus and its spread</a:t>
            </a:r>
          </a:p>
          <a:p>
            <a:pPr>
              <a:defRPr/>
            </a:pPr>
            <a:r>
              <a:rPr lang="ka-GE" sz="1200" b="0" dirty="0"/>
              <a:t>(</a:t>
            </a:r>
            <a:r>
              <a:rPr lang="en-US" sz="1200" b="0" dirty="0"/>
              <a:t>MEAN</a:t>
            </a:r>
            <a:r>
              <a:rPr lang="ka-GE" sz="1200" b="0" dirty="0"/>
              <a:t> </a:t>
            </a:r>
            <a:r>
              <a:rPr lang="en-US" sz="1200" b="0" dirty="0"/>
              <a:t>on a 7-point scale: 1-”very low”, 7-”very high”)</a:t>
            </a:r>
          </a:p>
        </c:rich>
      </c:tx>
      <c:overlay val="0"/>
    </c:title>
    <c:autoTitleDeleted val="0"/>
    <c:plotArea>
      <c:layout>
        <c:manualLayout>
          <c:layoutTarget val="inner"/>
          <c:xMode val="edge"/>
          <c:yMode val="edge"/>
          <c:x val="0.35016776027996577"/>
          <c:y val="0.22210644502770491"/>
          <c:w val="0.64983223972003501"/>
          <c:h val="0.67795421405657685"/>
        </c:manualLayout>
      </c:layout>
      <c:barChart>
        <c:barDir val="bar"/>
        <c:grouping val="clustered"/>
        <c:varyColors val="0"/>
        <c:ser>
          <c:idx val="0"/>
          <c:order val="0"/>
          <c:tx>
            <c:strRef>
              <c:f>Sheet1!$B$1</c:f>
              <c:strCache>
                <c:ptCount val="1"/>
                <c:pt idx="0">
                  <c:v>First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How would you rate your awareness of the new coronavirus?</c:v>
                </c:pt>
                <c:pt idx="1">
                  <c:v>How would you rate your awareness of preventing the spread of the new coronavirus?</c:v>
                </c:pt>
              </c:strCache>
            </c:strRef>
          </c:cat>
          <c:val>
            <c:numRef>
              <c:f>Sheet1!$B$2:$B$3</c:f>
              <c:numCache>
                <c:formatCode>###0.00</c:formatCode>
                <c:ptCount val="2"/>
                <c:pt idx="0">
                  <c:v>5.6612244897959183</c:v>
                </c:pt>
                <c:pt idx="1">
                  <c:v>5.6602040816326529</c:v>
                </c:pt>
              </c:numCache>
            </c:numRef>
          </c:val>
          <c:extLst>
            <c:ext xmlns:c16="http://schemas.microsoft.com/office/drawing/2014/chart" uri="{C3380CC4-5D6E-409C-BE32-E72D297353CC}">
              <c16:uniqueId val="{00000000-16ED-49ED-83FD-7F04673C9F70}"/>
            </c:ext>
          </c:extLst>
        </c:ser>
        <c:ser>
          <c:idx val="1"/>
          <c:order val="1"/>
          <c:tx>
            <c:strRef>
              <c:f>Sheet1!$C$1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How would you rate your awareness of the new coronavirus?</c:v>
                </c:pt>
                <c:pt idx="1">
                  <c:v>How would you rate your awareness of preventing the spread of the new coronavirus?</c:v>
                </c:pt>
              </c:strCache>
            </c:strRef>
          </c:cat>
          <c:val>
            <c:numRef>
              <c:f>Sheet1!$C$2:$C$3</c:f>
              <c:numCache>
                <c:formatCode>###0.00</c:formatCode>
                <c:ptCount val="2"/>
                <c:pt idx="0">
                  <c:v>5.8584428715874619</c:v>
                </c:pt>
                <c:pt idx="1">
                  <c:v>5.8969387755102041</c:v>
                </c:pt>
              </c:numCache>
            </c:numRef>
          </c:val>
          <c:extLst>
            <c:ext xmlns:c16="http://schemas.microsoft.com/office/drawing/2014/chart" uri="{C3380CC4-5D6E-409C-BE32-E72D297353CC}">
              <c16:uniqueId val="{00000001-16ED-49ED-83FD-7F04673C9F70}"/>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How would you rate your awareness of the new coronavirus?</c:v>
                </c:pt>
                <c:pt idx="1">
                  <c:v>How would you rate your awareness of preventing the spread of the new coronavirus?</c:v>
                </c:pt>
              </c:strCache>
            </c:strRef>
          </c:cat>
          <c:val>
            <c:numRef>
              <c:f>Sheet1!$D$2:$D$3</c:f>
              <c:numCache>
                <c:formatCode>###0.00</c:formatCode>
                <c:ptCount val="2"/>
                <c:pt idx="0">
                  <c:v>5.8611670020120723</c:v>
                </c:pt>
                <c:pt idx="1">
                  <c:v>5.933467741935484</c:v>
                </c:pt>
              </c:numCache>
            </c:numRef>
          </c:val>
          <c:extLst>
            <c:ext xmlns:c16="http://schemas.microsoft.com/office/drawing/2014/chart" uri="{C3380CC4-5D6E-409C-BE32-E72D297353CC}">
              <c16:uniqueId val="{00000002-16ED-49ED-83FD-7F04673C9F70}"/>
            </c:ext>
          </c:extLst>
        </c:ser>
        <c:dLbls>
          <c:showLegendKey val="0"/>
          <c:showVal val="0"/>
          <c:showCatName val="0"/>
          <c:showSerName val="0"/>
          <c:showPercent val="0"/>
          <c:showBubbleSize val="0"/>
        </c:dLbls>
        <c:gapWidth val="75"/>
        <c:axId val="194948176"/>
        <c:axId val="194948736"/>
      </c:barChart>
      <c:catAx>
        <c:axId val="194948176"/>
        <c:scaling>
          <c:orientation val="maxMin"/>
        </c:scaling>
        <c:delete val="0"/>
        <c:axPos val="l"/>
        <c:numFmt formatCode="General" sourceLinked="0"/>
        <c:majorTickMark val="none"/>
        <c:minorTickMark val="none"/>
        <c:tickLblPos val="nextTo"/>
        <c:crossAx val="194948736"/>
        <c:crosses val="autoZero"/>
        <c:auto val="1"/>
        <c:lblAlgn val="ctr"/>
        <c:lblOffset val="100"/>
        <c:noMultiLvlLbl val="0"/>
      </c:catAx>
      <c:valAx>
        <c:axId val="194948736"/>
        <c:scaling>
          <c:orientation val="minMax"/>
        </c:scaling>
        <c:delete val="1"/>
        <c:axPos val="t"/>
        <c:numFmt formatCode="###0.00" sourceLinked="1"/>
        <c:majorTickMark val="none"/>
        <c:minorTickMark val="none"/>
        <c:tickLblPos val="none"/>
        <c:crossAx val="194948176"/>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Gaps</a:t>
            </a:r>
            <a:r>
              <a:rPr lang="en-US" baseline="0" dirty="0"/>
              <a:t> in the awareness of respondents</a:t>
            </a:r>
            <a:endParaRPr lang="en-US" dirty="0"/>
          </a:p>
        </c:rich>
      </c:tx>
      <c:layout>
        <c:manualLayout>
          <c:xMode val="edge"/>
          <c:yMode val="edge"/>
          <c:x val="0.15938172043010754"/>
          <c:y val="3.3333333333333333E-2"/>
        </c:manualLayout>
      </c:layout>
      <c:overlay val="0"/>
    </c:title>
    <c:autoTitleDeleted val="0"/>
    <c:plotArea>
      <c:layout>
        <c:manualLayout>
          <c:layoutTarget val="inner"/>
          <c:xMode val="edge"/>
          <c:yMode val="edge"/>
          <c:x val="0.42534057234781136"/>
          <c:y val="0.11032414698162729"/>
          <c:w val="0.54508953517907033"/>
          <c:h val="0.82022484689413822"/>
        </c:manualLayout>
      </c:layout>
      <c:barChart>
        <c:barDir val="bar"/>
        <c:grouping val="clustered"/>
        <c:varyColors val="0"/>
        <c:ser>
          <c:idx val="0"/>
          <c:order val="0"/>
          <c:tx>
            <c:strRef>
              <c:f>Sheet3!$H$1</c:f>
              <c:strCache>
                <c:ptCount val="1"/>
                <c:pt idx="0">
                  <c:v>პირველი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Sheet3!$F$2:$G$7</c:f>
              <c:multiLvlStrCache>
                <c:ptCount val="6"/>
                <c:lvl>
                  <c:pt idx="0">
                    <c:v>არსებობს /არ იცის</c:v>
                  </c:pt>
                  <c:pt idx="1">
                    <c:v>არ იცის</c:v>
                  </c:pt>
                  <c:pt idx="2">
                    <c:v>არ გადაეცემა</c:v>
                  </c:pt>
                  <c:pt idx="3">
                    <c:v>ორსული ქალები</c:v>
                  </c:pt>
                  <c:pt idx="4">
                    <c:v>ჩვილები</c:v>
                  </c:pt>
                  <c:pt idx="5">
                    <c:v>1-5 წლის ბავშვები</c:v>
                  </c:pt>
                </c:lvl>
                <c:lvl>
                  <c:pt idx="0">
                    <c:v>არსებობს კორონავირუსის სამკურნალო წამალი/ვაქცინა</c:v>
                  </c:pt>
                  <c:pt idx="1">
                    <c:v>გადაეცემა თუ არა ინფექცია ფეკალურ-ორალური გზით</c:v>
                  </c:pt>
                  <c:pt idx="3">
                    <c:v>რისკ-ჯგფებს მიეკუთვნებიან </c:v>
                  </c:pt>
                </c:lvl>
              </c:multiLvlStrCache>
            </c:multiLvlStrRef>
          </c:cat>
          <c:val>
            <c:numRef>
              <c:f>Sheet3!$H$2:$H$7</c:f>
              <c:numCache>
                <c:formatCode>###0.0</c:formatCode>
                <c:ptCount val="6"/>
                <c:pt idx="0">
                  <c:v>27</c:v>
                </c:pt>
                <c:pt idx="1">
                  <c:v>41.1</c:v>
                </c:pt>
                <c:pt idx="2">
                  <c:v>15.5</c:v>
                </c:pt>
                <c:pt idx="3">
                  <c:v>75.7</c:v>
                </c:pt>
                <c:pt idx="4">
                  <c:v>59.2</c:v>
                </c:pt>
                <c:pt idx="5">
                  <c:v>55.8</c:v>
                </c:pt>
              </c:numCache>
            </c:numRef>
          </c:val>
          <c:extLst>
            <c:ext xmlns:c16="http://schemas.microsoft.com/office/drawing/2014/chart" uri="{C3380CC4-5D6E-409C-BE32-E72D297353CC}">
              <c16:uniqueId val="{00000000-3958-466A-868D-08F8DD88E086}"/>
            </c:ext>
          </c:extLst>
        </c:ser>
        <c:ser>
          <c:idx val="1"/>
          <c:order val="1"/>
          <c:tx>
            <c:strRef>
              <c:f>Sheet3!$I$1</c:f>
              <c:strCache>
                <c:ptCount val="1"/>
                <c:pt idx="0">
                  <c:v>მეორე</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Sheet3!$F$2:$G$7</c:f>
              <c:multiLvlStrCache>
                <c:ptCount val="6"/>
                <c:lvl>
                  <c:pt idx="0">
                    <c:v>არსებობს /არ იცის</c:v>
                  </c:pt>
                  <c:pt idx="1">
                    <c:v>არ იცის</c:v>
                  </c:pt>
                  <c:pt idx="2">
                    <c:v>არ გადაეცემა</c:v>
                  </c:pt>
                  <c:pt idx="3">
                    <c:v>ორსული ქალები</c:v>
                  </c:pt>
                  <c:pt idx="4">
                    <c:v>ჩვილები</c:v>
                  </c:pt>
                  <c:pt idx="5">
                    <c:v>1-5 წლის ბავშვები</c:v>
                  </c:pt>
                </c:lvl>
                <c:lvl>
                  <c:pt idx="0">
                    <c:v>არსებობს კორონავირუსის სამკურნალო წამალი/ვაქცინა</c:v>
                  </c:pt>
                  <c:pt idx="1">
                    <c:v>გადაეცემა თუ არა ინფექცია ფეკალურ-ორალური გზით</c:v>
                  </c:pt>
                  <c:pt idx="3">
                    <c:v>რისკ-ჯგფებს მიეკუთვნებიან </c:v>
                  </c:pt>
                </c:lvl>
              </c:multiLvlStrCache>
            </c:multiLvlStrRef>
          </c:cat>
          <c:val>
            <c:numRef>
              <c:f>Sheet3!$I$2:$I$7</c:f>
              <c:numCache>
                <c:formatCode>###0.0</c:formatCode>
                <c:ptCount val="6"/>
                <c:pt idx="0">
                  <c:v>27.1</c:v>
                </c:pt>
                <c:pt idx="1">
                  <c:v>31.3</c:v>
                </c:pt>
                <c:pt idx="2">
                  <c:v>15</c:v>
                </c:pt>
                <c:pt idx="3">
                  <c:v>74.7</c:v>
                </c:pt>
                <c:pt idx="4">
                  <c:v>61.2</c:v>
                </c:pt>
                <c:pt idx="5">
                  <c:v>59.7</c:v>
                </c:pt>
              </c:numCache>
            </c:numRef>
          </c:val>
          <c:extLst>
            <c:ext xmlns:c16="http://schemas.microsoft.com/office/drawing/2014/chart" uri="{C3380CC4-5D6E-409C-BE32-E72D297353CC}">
              <c16:uniqueId val="{00000001-3958-466A-868D-08F8DD88E086}"/>
            </c:ext>
          </c:extLst>
        </c:ser>
        <c:ser>
          <c:idx val="2"/>
          <c:order val="2"/>
          <c:tx>
            <c:strRef>
              <c:f>Sheet3!$J$1</c:f>
              <c:strCache>
                <c:ptCount val="1"/>
                <c:pt idx="0">
                  <c:v>მესამე</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Sheet3!$F$2:$G$7</c:f>
              <c:multiLvlStrCache>
                <c:ptCount val="6"/>
                <c:lvl>
                  <c:pt idx="0">
                    <c:v>არსებობს /არ იცის</c:v>
                  </c:pt>
                  <c:pt idx="1">
                    <c:v>არ იცის</c:v>
                  </c:pt>
                  <c:pt idx="2">
                    <c:v>არ გადაეცემა</c:v>
                  </c:pt>
                  <c:pt idx="3">
                    <c:v>ორსული ქალები</c:v>
                  </c:pt>
                  <c:pt idx="4">
                    <c:v>ჩვილები</c:v>
                  </c:pt>
                  <c:pt idx="5">
                    <c:v>1-5 წლის ბავშვები</c:v>
                  </c:pt>
                </c:lvl>
                <c:lvl>
                  <c:pt idx="0">
                    <c:v>არსებობს კორონავირუსის სამკურნალო წამალი/ვაქცინა</c:v>
                  </c:pt>
                  <c:pt idx="1">
                    <c:v>გადაეცემა თუ არა ინფექცია ფეკალურ-ორალური გზით</c:v>
                  </c:pt>
                  <c:pt idx="3">
                    <c:v>რისკ-ჯგფებს მიეკუთვნებიან </c:v>
                  </c:pt>
                </c:lvl>
              </c:multiLvlStrCache>
            </c:multiLvlStrRef>
          </c:cat>
          <c:val>
            <c:numRef>
              <c:f>Sheet3!$J$2:$J$7</c:f>
              <c:numCache>
                <c:formatCode>###0.0</c:formatCode>
                <c:ptCount val="6"/>
                <c:pt idx="0">
                  <c:v>28.1</c:v>
                </c:pt>
                <c:pt idx="1">
                  <c:v>30.9</c:v>
                </c:pt>
                <c:pt idx="2">
                  <c:v>15.6</c:v>
                </c:pt>
                <c:pt idx="3">
                  <c:v>73.2</c:v>
                </c:pt>
                <c:pt idx="4">
                  <c:v>61.6</c:v>
                </c:pt>
                <c:pt idx="5">
                  <c:v>59</c:v>
                </c:pt>
              </c:numCache>
            </c:numRef>
          </c:val>
          <c:extLst>
            <c:ext xmlns:c16="http://schemas.microsoft.com/office/drawing/2014/chart" uri="{C3380CC4-5D6E-409C-BE32-E72D297353CC}">
              <c16:uniqueId val="{00000002-3958-466A-868D-08F8DD88E086}"/>
            </c:ext>
          </c:extLst>
        </c:ser>
        <c:dLbls>
          <c:showLegendKey val="0"/>
          <c:showVal val="0"/>
          <c:showCatName val="0"/>
          <c:showSerName val="0"/>
          <c:showPercent val="0"/>
          <c:showBubbleSize val="0"/>
        </c:dLbls>
        <c:gapWidth val="75"/>
        <c:overlap val="-25"/>
        <c:axId val="195585664"/>
        <c:axId val="195586224"/>
      </c:barChart>
      <c:catAx>
        <c:axId val="195585664"/>
        <c:scaling>
          <c:orientation val="maxMin"/>
        </c:scaling>
        <c:delete val="0"/>
        <c:axPos val="l"/>
        <c:numFmt formatCode="General" sourceLinked="0"/>
        <c:majorTickMark val="none"/>
        <c:minorTickMark val="none"/>
        <c:tickLblPos val="nextTo"/>
        <c:txPr>
          <a:bodyPr/>
          <a:lstStyle/>
          <a:p>
            <a:pPr>
              <a:defRPr sz="1000"/>
            </a:pPr>
            <a:endParaRPr lang="en-US"/>
          </a:p>
        </c:txPr>
        <c:crossAx val="195586224"/>
        <c:crosses val="autoZero"/>
        <c:auto val="1"/>
        <c:lblAlgn val="ctr"/>
        <c:lblOffset val="100"/>
        <c:noMultiLvlLbl val="0"/>
      </c:catAx>
      <c:valAx>
        <c:axId val="195586224"/>
        <c:scaling>
          <c:orientation val="minMax"/>
        </c:scaling>
        <c:delete val="0"/>
        <c:axPos val="t"/>
        <c:numFmt formatCode="###0.0" sourceLinked="1"/>
        <c:majorTickMark val="none"/>
        <c:minorTickMark val="none"/>
        <c:tickLblPos val="none"/>
        <c:spPr>
          <a:ln w="9525">
            <a:noFill/>
          </a:ln>
        </c:spPr>
        <c:crossAx val="195585664"/>
        <c:crosses val="autoZero"/>
        <c:crossBetween val="between"/>
      </c:valAx>
    </c:plotArea>
    <c:legend>
      <c:legendPos val="b"/>
      <c:overlay val="0"/>
    </c:legend>
    <c:plotVisOnly val="1"/>
    <c:dispBlanksAs val="gap"/>
    <c:showDLblsOverMax val="0"/>
  </c:chart>
  <c:txPr>
    <a:bodyPr/>
    <a:lstStyle/>
    <a:p>
      <a:pPr>
        <a:defRPr sz="12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Which of the below</a:t>
            </a:r>
            <a:r>
              <a:rPr lang="en-US" sz="1400" baseline="0" dirty="0"/>
              <a:t> </a:t>
            </a:r>
            <a:r>
              <a:rPr lang="en-US" sz="1400" dirty="0"/>
              <a:t>do you do to avoid/prevent the spread </a:t>
            </a:r>
            <a:r>
              <a:rPr lang="en-US" sz="1400"/>
              <a:t>of the </a:t>
            </a:r>
            <a:r>
              <a:rPr lang="en-US" sz="1400" dirty="0"/>
              <a:t>new coronavirus infection?</a:t>
            </a:r>
          </a:p>
        </c:rich>
      </c:tx>
      <c:overlay val="0"/>
    </c:title>
    <c:autoTitleDeleted val="0"/>
    <c:plotArea>
      <c:layout/>
      <c:barChart>
        <c:barDir val="bar"/>
        <c:grouping val="clustered"/>
        <c:varyColors val="0"/>
        <c:ser>
          <c:idx val="0"/>
          <c:order val="0"/>
          <c:tx>
            <c:strRef>
              <c:f>Sheet1!$B$1</c:f>
              <c:strCache>
                <c:ptCount val="1"/>
                <c:pt idx="0">
                  <c:v>First wave</c:v>
                </c:pt>
              </c:strCache>
            </c:strRef>
          </c:tx>
          <c:invertIfNegative val="0"/>
          <c:dLbls>
            <c:spPr>
              <a:noFill/>
              <a:ln>
                <a:noFill/>
              </a:ln>
              <a:effectLst/>
            </c:spPr>
            <c:txPr>
              <a:bodyPr wrap="square" lIns="38100" tIns="19050" rIns="38100" bIns="19050" anchor="ctr">
                <a:spAutoFit/>
              </a:bodyPr>
              <a:lstStyle/>
              <a:p>
                <a:pPr>
                  <a:defRPr sz="11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Wash hands for 20 seconds</c:v>
                </c:pt>
                <c:pt idx="1">
                  <c:v>Stay at home</c:v>
                </c:pt>
                <c:pt idx="2">
                  <c:v>Refrain from touching eyes, nose and mouth with unwashed hands</c:v>
                </c:pt>
                <c:pt idx="3">
                  <c:v>Treat hands with a disinfectant solution when it is impossible to wash them with soap and water</c:v>
                </c:pt>
                <c:pt idx="4">
                  <c:v>Cover mouth when coughing</c:v>
                </c:pt>
                <c:pt idx="5">
                  <c:v>Get vaccinated against the flu</c:v>
                </c:pt>
                <c:pt idx="6">
                  <c:v>Wear a mask</c:v>
                </c:pt>
                <c:pt idx="7">
                  <c:v>Disinfect surfaces</c:v>
                </c:pt>
                <c:pt idx="8">
                  <c:v>Disinfect mobile phones</c:v>
                </c:pt>
                <c:pt idx="9">
                  <c:v>Take antibiotics</c:v>
                </c:pt>
                <c:pt idx="10">
                  <c:v>Keep social distancing</c:v>
                </c:pt>
              </c:strCache>
            </c:strRef>
          </c:cat>
          <c:val>
            <c:numRef>
              <c:f>Sheet1!$B$2:$B$12</c:f>
              <c:numCache>
                <c:formatCode>###0.0</c:formatCode>
                <c:ptCount val="11"/>
                <c:pt idx="0">
                  <c:v>94.5</c:v>
                </c:pt>
                <c:pt idx="1">
                  <c:v>92.8</c:v>
                </c:pt>
                <c:pt idx="2">
                  <c:v>95</c:v>
                </c:pt>
                <c:pt idx="3">
                  <c:v>86.6</c:v>
                </c:pt>
                <c:pt idx="4">
                  <c:v>91.6</c:v>
                </c:pt>
                <c:pt idx="5">
                  <c:v>12</c:v>
                </c:pt>
                <c:pt idx="6">
                  <c:v>91.1</c:v>
                </c:pt>
                <c:pt idx="7">
                  <c:v>85.1</c:v>
                </c:pt>
                <c:pt idx="8">
                  <c:v>79.2</c:v>
                </c:pt>
                <c:pt idx="9">
                  <c:v>11.4</c:v>
                </c:pt>
                <c:pt idx="10">
                  <c:v>94.5</c:v>
                </c:pt>
              </c:numCache>
            </c:numRef>
          </c:val>
          <c:extLst>
            <c:ext xmlns:c16="http://schemas.microsoft.com/office/drawing/2014/chart" uri="{C3380CC4-5D6E-409C-BE32-E72D297353CC}">
              <c16:uniqueId val="{00000000-4F41-4590-8609-D710850D9103}"/>
            </c:ext>
          </c:extLst>
        </c:ser>
        <c:ser>
          <c:idx val="1"/>
          <c:order val="1"/>
          <c:tx>
            <c:strRef>
              <c:f>Sheet1!$C$1</c:f>
              <c:strCache>
                <c:ptCount val="1"/>
                <c:pt idx="0">
                  <c:v>Second wave</c:v>
                </c:pt>
              </c:strCache>
            </c:strRef>
          </c:tx>
          <c:invertIfNegative val="0"/>
          <c:dLbls>
            <c:spPr>
              <a:noFill/>
              <a:ln>
                <a:noFill/>
              </a:ln>
              <a:effectLst/>
            </c:spPr>
            <c:txPr>
              <a:bodyPr wrap="square" lIns="38100" tIns="19050" rIns="38100" bIns="19050" anchor="ctr">
                <a:spAutoFit/>
              </a:bodyPr>
              <a:lstStyle/>
              <a:p>
                <a:pPr>
                  <a:defRPr sz="11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Wash hands for 20 seconds</c:v>
                </c:pt>
                <c:pt idx="1">
                  <c:v>Stay at home</c:v>
                </c:pt>
                <c:pt idx="2">
                  <c:v>Refrain from touching eyes, nose and mouth with unwashed hands</c:v>
                </c:pt>
                <c:pt idx="3">
                  <c:v>Treat hands with a disinfectant solution when it is impossible to wash them with soap and water</c:v>
                </c:pt>
                <c:pt idx="4">
                  <c:v>Cover mouth when coughing</c:v>
                </c:pt>
                <c:pt idx="5">
                  <c:v>Get vaccinated against the flu</c:v>
                </c:pt>
                <c:pt idx="6">
                  <c:v>Wear a mask</c:v>
                </c:pt>
                <c:pt idx="7">
                  <c:v>Disinfect surfaces</c:v>
                </c:pt>
                <c:pt idx="8">
                  <c:v>Disinfect mobile phones</c:v>
                </c:pt>
                <c:pt idx="9">
                  <c:v>Take antibiotics</c:v>
                </c:pt>
                <c:pt idx="10">
                  <c:v>Keep social distancing</c:v>
                </c:pt>
              </c:strCache>
            </c:strRef>
          </c:cat>
          <c:val>
            <c:numRef>
              <c:f>Sheet1!$C$2:$C$12</c:f>
              <c:numCache>
                <c:formatCode>###0.0</c:formatCode>
                <c:ptCount val="11"/>
                <c:pt idx="0">
                  <c:v>95</c:v>
                </c:pt>
                <c:pt idx="1">
                  <c:v>91.7</c:v>
                </c:pt>
                <c:pt idx="2">
                  <c:v>96.5</c:v>
                </c:pt>
                <c:pt idx="3">
                  <c:v>87</c:v>
                </c:pt>
                <c:pt idx="4">
                  <c:v>96.6</c:v>
                </c:pt>
                <c:pt idx="5">
                  <c:v>11.1</c:v>
                </c:pt>
                <c:pt idx="6">
                  <c:v>94.5</c:v>
                </c:pt>
                <c:pt idx="7">
                  <c:v>81.900000000000006</c:v>
                </c:pt>
                <c:pt idx="8">
                  <c:v>79.099999999999994</c:v>
                </c:pt>
                <c:pt idx="9">
                  <c:v>11.3</c:v>
                </c:pt>
                <c:pt idx="10">
                  <c:v>96.7</c:v>
                </c:pt>
              </c:numCache>
            </c:numRef>
          </c:val>
          <c:extLst>
            <c:ext xmlns:c16="http://schemas.microsoft.com/office/drawing/2014/chart" uri="{C3380CC4-5D6E-409C-BE32-E72D297353CC}">
              <c16:uniqueId val="{00000001-4F41-4590-8609-D710850D9103}"/>
            </c:ext>
          </c:extLst>
        </c:ser>
        <c:ser>
          <c:idx val="2"/>
          <c:order val="2"/>
          <c:tx>
            <c:strRef>
              <c:f>Sheet1!$D$1</c:f>
              <c:strCache>
                <c:ptCount val="1"/>
                <c:pt idx="0">
                  <c:v>Third wave</c:v>
                </c:pt>
              </c:strCache>
            </c:strRef>
          </c:tx>
          <c:invertIfNegative val="0"/>
          <c:dLbls>
            <c:spPr>
              <a:noFill/>
              <a:ln>
                <a:noFill/>
              </a:ln>
              <a:effectLst/>
            </c:spPr>
            <c:txPr>
              <a:bodyPr wrap="square" lIns="38100" tIns="19050" rIns="38100" bIns="19050" anchor="ctr">
                <a:spAutoFit/>
              </a:bodyPr>
              <a:lstStyle/>
              <a:p>
                <a:pPr>
                  <a:defRPr sz="11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Wash hands for 20 seconds</c:v>
                </c:pt>
                <c:pt idx="1">
                  <c:v>Stay at home</c:v>
                </c:pt>
                <c:pt idx="2">
                  <c:v>Refrain from touching eyes, nose and mouth with unwashed hands</c:v>
                </c:pt>
                <c:pt idx="3">
                  <c:v>Treat hands with a disinfectant solution when it is impossible to wash them with soap and water</c:v>
                </c:pt>
                <c:pt idx="4">
                  <c:v>Cover mouth when coughing</c:v>
                </c:pt>
                <c:pt idx="5">
                  <c:v>Get vaccinated against the flu</c:v>
                </c:pt>
                <c:pt idx="6">
                  <c:v>Wear a mask</c:v>
                </c:pt>
                <c:pt idx="7">
                  <c:v>Disinfect surfaces</c:v>
                </c:pt>
                <c:pt idx="8">
                  <c:v>Disinfect mobile phones</c:v>
                </c:pt>
                <c:pt idx="9">
                  <c:v>Take antibiotics</c:v>
                </c:pt>
                <c:pt idx="10">
                  <c:v>Keep social distancing</c:v>
                </c:pt>
              </c:strCache>
            </c:strRef>
          </c:cat>
          <c:val>
            <c:numRef>
              <c:f>Sheet1!$D$2:$D$12</c:f>
              <c:numCache>
                <c:formatCode>###0.0</c:formatCode>
                <c:ptCount val="11"/>
                <c:pt idx="0">
                  <c:v>93.9</c:v>
                </c:pt>
                <c:pt idx="1">
                  <c:v>84.2</c:v>
                </c:pt>
                <c:pt idx="2">
                  <c:v>96.1</c:v>
                </c:pt>
                <c:pt idx="3">
                  <c:v>86.4</c:v>
                </c:pt>
                <c:pt idx="4">
                  <c:v>96.8</c:v>
                </c:pt>
                <c:pt idx="5">
                  <c:v>9.3000000000000007</c:v>
                </c:pt>
                <c:pt idx="6">
                  <c:v>93.7</c:v>
                </c:pt>
                <c:pt idx="7">
                  <c:v>78.099999999999994</c:v>
                </c:pt>
                <c:pt idx="8">
                  <c:v>74.5</c:v>
                </c:pt>
                <c:pt idx="9">
                  <c:v>7.3</c:v>
                </c:pt>
                <c:pt idx="10">
                  <c:v>94.7</c:v>
                </c:pt>
              </c:numCache>
            </c:numRef>
          </c:val>
          <c:extLst>
            <c:ext xmlns:c16="http://schemas.microsoft.com/office/drawing/2014/chart" uri="{C3380CC4-5D6E-409C-BE32-E72D297353CC}">
              <c16:uniqueId val="{00000002-4F41-4590-8609-D710850D9103}"/>
            </c:ext>
          </c:extLst>
        </c:ser>
        <c:dLbls>
          <c:showLegendKey val="0"/>
          <c:showVal val="0"/>
          <c:showCatName val="0"/>
          <c:showSerName val="0"/>
          <c:showPercent val="0"/>
          <c:showBubbleSize val="0"/>
        </c:dLbls>
        <c:gapWidth val="75"/>
        <c:overlap val="-25"/>
        <c:axId val="195589584"/>
        <c:axId val="195590144"/>
      </c:barChart>
      <c:catAx>
        <c:axId val="195589584"/>
        <c:scaling>
          <c:orientation val="maxMin"/>
        </c:scaling>
        <c:delete val="0"/>
        <c:axPos val="l"/>
        <c:numFmt formatCode="General" sourceLinked="0"/>
        <c:majorTickMark val="none"/>
        <c:minorTickMark val="none"/>
        <c:tickLblPos val="nextTo"/>
        <c:txPr>
          <a:bodyPr/>
          <a:lstStyle/>
          <a:p>
            <a:pPr>
              <a:defRPr sz="900"/>
            </a:pPr>
            <a:endParaRPr lang="en-US"/>
          </a:p>
        </c:txPr>
        <c:crossAx val="195590144"/>
        <c:crosses val="autoZero"/>
        <c:auto val="1"/>
        <c:lblAlgn val="ctr"/>
        <c:lblOffset val="100"/>
        <c:noMultiLvlLbl val="0"/>
      </c:catAx>
      <c:valAx>
        <c:axId val="195590144"/>
        <c:scaling>
          <c:orientation val="minMax"/>
          <c:max val="100"/>
          <c:min val="0"/>
        </c:scaling>
        <c:delete val="0"/>
        <c:axPos val="t"/>
        <c:numFmt formatCode="###0.0" sourceLinked="1"/>
        <c:majorTickMark val="none"/>
        <c:minorTickMark val="none"/>
        <c:tickLblPos val="none"/>
        <c:spPr>
          <a:ln w="9525">
            <a:noFill/>
          </a:ln>
        </c:spPr>
        <c:crossAx val="195589584"/>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Behavior of family members</a:t>
            </a:r>
            <a:endParaRPr lang="ka-GE" dirty="0"/>
          </a:p>
          <a:p>
            <a:pPr>
              <a:defRPr/>
            </a:pPr>
            <a:r>
              <a:rPr lang="en-US" sz="1100" b="0" dirty="0"/>
              <a:t>Mean on</a:t>
            </a:r>
            <a:r>
              <a:rPr lang="en-US" sz="1100" b="0" baseline="0" dirty="0"/>
              <a:t> a 7-point scale: 1-”I totally disagree”, 7-”I totally agree”</a:t>
            </a:r>
            <a:r>
              <a:rPr lang="en-GB" b="0" dirty="0"/>
              <a:t> </a:t>
            </a:r>
            <a:r>
              <a:rPr lang="en-US" b="0" dirty="0"/>
              <a:t> </a:t>
            </a:r>
          </a:p>
        </c:rich>
      </c:tx>
      <c:layout>
        <c:manualLayout>
          <c:xMode val="edge"/>
          <c:yMode val="edge"/>
          <c:x val="0.14217718383793582"/>
          <c:y val="5.5555555555555558E-3"/>
        </c:manualLayout>
      </c:layout>
      <c:overlay val="0"/>
    </c:title>
    <c:autoTitleDeleted val="0"/>
    <c:plotArea>
      <c:layout>
        <c:manualLayout>
          <c:layoutTarget val="inner"/>
          <c:xMode val="edge"/>
          <c:yMode val="edge"/>
          <c:x val="0.39821681918138635"/>
          <c:y val="7.5009332166812479E-2"/>
          <c:w val="0.60178318081861371"/>
          <c:h val="0.85106663750364564"/>
        </c:manualLayout>
      </c:layout>
      <c:barChart>
        <c:barDir val="bar"/>
        <c:grouping val="clustered"/>
        <c:varyColors val="0"/>
        <c:ser>
          <c:idx val="0"/>
          <c:order val="0"/>
          <c:tx>
            <c:strRef>
              <c:f>Sheet1!$B$1</c:f>
              <c:strCache>
                <c:ptCount val="1"/>
                <c:pt idx="0">
                  <c:v>First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My family members often wash their hands for 20 seconds.</c:v>
                </c:pt>
                <c:pt idx="1">
                  <c:v>My family members avoid crowded places. </c:v>
                </c:pt>
              </c:strCache>
            </c:strRef>
          </c:cat>
          <c:val>
            <c:numRef>
              <c:f>Sheet1!$B$2:$B$3</c:f>
              <c:numCache>
                <c:formatCode>General</c:formatCode>
                <c:ptCount val="2"/>
                <c:pt idx="0">
                  <c:v>6.34</c:v>
                </c:pt>
                <c:pt idx="1">
                  <c:v>6.54</c:v>
                </c:pt>
              </c:numCache>
            </c:numRef>
          </c:val>
          <c:extLst>
            <c:ext xmlns:c16="http://schemas.microsoft.com/office/drawing/2014/chart" uri="{C3380CC4-5D6E-409C-BE32-E72D297353CC}">
              <c16:uniqueId val="{00000000-3513-49CF-B91B-374C673EBD3A}"/>
            </c:ext>
          </c:extLst>
        </c:ser>
        <c:ser>
          <c:idx val="1"/>
          <c:order val="1"/>
          <c:tx>
            <c:strRef>
              <c:f>Sheet1!$C$1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My family members often wash their hands for 20 seconds.</c:v>
                </c:pt>
                <c:pt idx="1">
                  <c:v>My family members avoid crowded places. </c:v>
                </c:pt>
              </c:strCache>
            </c:strRef>
          </c:cat>
          <c:val>
            <c:numRef>
              <c:f>Sheet1!$C$2:$C$3</c:f>
              <c:numCache>
                <c:formatCode>General</c:formatCode>
                <c:ptCount val="2"/>
                <c:pt idx="0">
                  <c:v>6.59</c:v>
                </c:pt>
                <c:pt idx="1">
                  <c:v>6.61</c:v>
                </c:pt>
              </c:numCache>
            </c:numRef>
          </c:val>
          <c:extLst>
            <c:ext xmlns:c16="http://schemas.microsoft.com/office/drawing/2014/chart" uri="{C3380CC4-5D6E-409C-BE32-E72D297353CC}">
              <c16:uniqueId val="{00000001-3513-49CF-B91B-374C673EBD3A}"/>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My family members often wash their hands for 20 seconds.</c:v>
                </c:pt>
                <c:pt idx="1">
                  <c:v>My family members avoid crowded places. </c:v>
                </c:pt>
              </c:strCache>
            </c:strRef>
          </c:cat>
          <c:val>
            <c:numRef>
              <c:f>Sheet1!$D$2:$D$3</c:f>
              <c:numCache>
                <c:formatCode>General</c:formatCode>
                <c:ptCount val="2"/>
                <c:pt idx="0">
                  <c:v>6.49</c:v>
                </c:pt>
                <c:pt idx="1">
                  <c:v>6.46</c:v>
                </c:pt>
              </c:numCache>
            </c:numRef>
          </c:val>
          <c:extLst>
            <c:ext xmlns:c16="http://schemas.microsoft.com/office/drawing/2014/chart" uri="{C3380CC4-5D6E-409C-BE32-E72D297353CC}">
              <c16:uniqueId val="{00000002-3513-49CF-B91B-374C673EBD3A}"/>
            </c:ext>
          </c:extLst>
        </c:ser>
        <c:dLbls>
          <c:showLegendKey val="0"/>
          <c:showVal val="0"/>
          <c:showCatName val="0"/>
          <c:showSerName val="0"/>
          <c:showPercent val="0"/>
          <c:showBubbleSize val="0"/>
        </c:dLbls>
        <c:gapWidth val="75"/>
        <c:overlap val="-25"/>
        <c:axId val="196257936"/>
        <c:axId val="196258496"/>
      </c:barChart>
      <c:catAx>
        <c:axId val="196257936"/>
        <c:scaling>
          <c:orientation val="maxMin"/>
        </c:scaling>
        <c:delete val="0"/>
        <c:axPos val="l"/>
        <c:numFmt formatCode="General" sourceLinked="0"/>
        <c:majorTickMark val="none"/>
        <c:minorTickMark val="none"/>
        <c:tickLblPos val="nextTo"/>
        <c:crossAx val="196258496"/>
        <c:crosses val="autoZero"/>
        <c:auto val="1"/>
        <c:lblAlgn val="ctr"/>
        <c:lblOffset val="100"/>
        <c:noMultiLvlLbl val="0"/>
      </c:catAx>
      <c:valAx>
        <c:axId val="196258496"/>
        <c:scaling>
          <c:orientation val="minMax"/>
        </c:scaling>
        <c:delete val="0"/>
        <c:axPos val="t"/>
        <c:numFmt formatCode="General" sourceLinked="1"/>
        <c:majorTickMark val="none"/>
        <c:minorTickMark val="none"/>
        <c:tickLblPos val="none"/>
        <c:spPr>
          <a:ln w="9525">
            <a:noFill/>
          </a:ln>
        </c:spPr>
        <c:crossAx val="196257936"/>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To what extent will you follow the appropriate measures in case </a:t>
            </a:r>
            <a:r>
              <a:rPr lang="en-US"/>
              <a:t>of lifting restrictions</a:t>
            </a:r>
            <a:r>
              <a:rPr lang="ka-GE" dirty="0"/>
              <a:t>?</a:t>
            </a:r>
            <a:endParaRPr lang="en-US" dirty="0"/>
          </a:p>
          <a:p>
            <a:pPr>
              <a:defRPr/>
            </a:pPr>
            <a:r>
              <a:rPr lang="ka-GE" sz="1200" b="0" dirty="0"/>
              <a:t>(</a:t>
            </a:r>
            <a:r>
              <a:rPr lang="en-US" sz="1200" b="0" dirty="0"/>
              <a:t>MEAN</a:t>
            </a:r>
            <a:r>
              <a:rPr lang="ka-GE" sz="1200" b="0" dirty="0"/>
              <a:t> </a:t>
            </a:r>
            <a:r>
              <a:rPr lang="en-US" sz="1200" b="0" dirty="0"/>
              <a:t>on a 7-point scale:</a:t>
            </a:r>
            <a:r>
              <a:rPr lang="en-US" sz="1200" b="0" baseline="0" dirty="0"/>
              <a:t> 1-”I will not follow at all”, 7-”I will follow exactly”</a:t>
            </a:r>
            <a:r>
              <a:rPr lang="ka-GE" sz="1200" b="0" baseline="0" dirty="0"/>
              <a:t>)</a:t>
            </a:r>
            <a:endParaRPr lang="en-US" sz="1200" b="0" dirty="0"/>
          </a:p>
        </c:rich>
      </c:tx>
      <c:overlay val="0"/>
    </c:title>
    <c:autoTitleDeleted val="0"/>
    <c:plotArea>
      <c:layout/>
      <c:barChart>
        <c:barDir val="bar"/>
        <c:grouping val="clustered"/>
        <c:varyColors val="0"/>
        <c:ser>
          <c:idx val="0"/>
          <c:order val="0"/>
          <c:tx>
            <c:strRef>
              <c:f>Sheet1!$B$1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Social distancing</c:v>
                </c:pt>
                <c:pt idx="1">
                  <c:v>Hand hygiene</c:v>
                </c:pt>
                <c:pt idx="2">
                  <c:v>Wearing masks</c:v>
                </c:pt>
                <c:pt idx="3">
                  <c:v>Staying at home, if leaving home is not caused by necessity</c:v>
                </c:pt>
                <c:pt idx="4">
                  <c:v>Adherence to coughing/sneezing etiquette</c:v>
                </c:pt>
                <c:pt idx="5">
                  <c:v>Refraining from participation in crowded (including religious) rituals when it is impossible to keep social distancing</c:v>
                </c:pt>
              </c:strCache>
            </c:strRef>
          </c:cat>
          <c:val>
            <c:numRef>
              <c:f>Sheet1!$B$2:$B$7</c:f>
              <c:numCache>
                <c:formatCode>###0.00</c:formatCode>
                <c:ptCount val="6"/>
                <c:pt idx="0">
                  <c:v>6.5010101010101007</c:v>
                </c:pt>
                <c:pt idx="1">
                  <c:v>6.6931589537223344</c:v>
                </c:pt>
                <c:pt idx="2">
                  <c:v>6.4644308943089435</c:v>
                </c:pt>
                <c:pt idx="3">
                  <c:v>6.3326592517694644</c:v>
                </c:pt>
                <c:pt idx="4">
                  <c:v>6.6680080482897388</c:v>
                </c:pt>
                <c:pt idx="5">
                  <c:v>6.4342507645259941</c:v>
                </c:pt>
              </c:numCache>
            </c:numRef>
          </c:val>
          <c:extLst>
            <c:ext xmlns:c16="http://schemas.microsoft.com/office/drawing/2014/chart" uri="{C3380CC4-5D6E-409C-BE32-E72D297353CC}">
              <c16:uniqueId val="{00000000-9D43-4870-8E06-40D9B8238EDA}"/>
            </c:ext>
          </c:extLst>
        </c:ser>
        <c:ser>
          <c:idx val="1"/>
          <c:order val="1"/>
          <c:tx>
            <c:strRef>
              <c:f>Sheet1!$C$1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Social distancing</c:v>
                </c:pt>
                <c:pt idx="1">
                  <c:v>Hand hygiene</c:v>
                </c:pt>
                <c:pt idx="2">
                  <c:v>Wearing masks</c:v>
                </c:pt>
                <c:pt idx="3">
                  <c:v>Staying at home, if leaving home is not caused by necessity</c:v>
                </c:pt>
                <c:pt idx="4">
                  <c:v>Adherence to coughing/sneezing etiquette</c:v>
                </c:pt>
                <c:pt idx="5">
                  <c:v>Refraining from participation in crowded (including religious) rituals when it is impossible to keep social distancing</c:v>
                </c:pt>
              </c:strCache>
            </c:strRef>
          </c:cat>
          <c:val>
            <c:numRef>
              <c:f>Sheet1!$C$2:$C$7</c:f>
              <c:numCache>
                <c:formatCode>###0.00</c:formatCode>
                <c:ptCount val="6"/>
                <c:pt idx="0">
                  <c:v>6.2215508559919437</c:v>
                </c:pt>
                <c:pt idx="1">
                  <c:v>6.5955955955955954</c:v>
                </c:pt>
                <c:pt idx="2">
                  <c:v>6.1163967611336032</c:v>
                </c:pt>
                <c:pt idx="3">
                  <c:v>5.8990918264379415</c:v>
                </c:pt>
                <c:pt idx="4">
                  <c:v>6.591182364729459</c:v>
                </c:pt>
                <c:pt idx="5">
                  <c:v>6.081818181818182</c:v>
                </c:pt>
              </c:numCache>
            </c:numRef>
          </c:val>
          <c:extLst>
            <c:ext xmlns:c16="http://schemas.microsoft.com/office/drawing/2014/chart" uri="{C3380CC4-5D6E-409C-BE32-E72D297353CC}">
              <c16:uniqueId val="{00000001-9D43-4870-8E06-40D9B8238EDA}"/>
            </c:ext>
          </c:extLst>
        </c:ser>
        <c:dLbls>
          <c:showLegendKey val="0"/>
          <c:showVal val="0"/>
          <c:showCatName val="0"/>
          <c:showSerName val="0"/>
          <c:showPercent val="0"/>
          <c:showBubbleSize val="0"/>
        </c:dLbls>
        <c:gapWidth val="75"/>
        <c:overlap val="-25"/>
        <c:axId val="196261296"/>
        <c:axId val="196261856"/>
      </c:barChart>
      <c:catAx>
        <c:axId val="196261296"/>
        <c:scaling>
          <c:orientation val="maxMin"/>
        </c:scaling>
        <c:delete val="0"/>
        <c:axPos val="l"/>
        <c:numFmt formatCode="General" sourceLinked="0"/>
        <c:majorTickMark val="none"/>
        <c:minorTickMark val="none"/>
        <c:tickLblPos val="nextTo"/>
        <c:txPr>
          <a:bodyPr/>
          <a:lstStyle/>
          <a:p>
            <a:pPr>
              <a:defRPr sz="1000"/>
            </a:pPr>
            <a:endParaRPr lang="en-US"/>
          </a:p>
        </c:txPr>
        <c:crossAx val="196261856"/>
        <c:crosses val="autoZero"/>
        <c:auto val="1"/>
        <c:lblAlgn val="ctr"/>
        <c:lblOffset val="100"/>
        <c:noMultiLvlLbl val="0"/>
      </c:catAx>
      <c:valAx>
        <c:axId val="196261856"/>
        <c:scaling>
          <c:orientation val="minMax"/>
        </c:scaling>
        <c:delete val="0"/>
        <c:axPos val="t"/>
        <c:numFmt formatCode="###0.00" sourceLinked="1"/>
        <c:majorTickMark val="none"/>
        <c:minorTickMark val="none"/>
        <c:tickLblPos val="none"/>
        <c:spPr>
          <a:ln w="9525">
            <a:noFill/>
          </a:ln>
        </c:spPr>
        <c:crossAx val="196261296"/>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9F5D21-B6DE-4B29-86F0-539E0C4454A9}" type="datetimeFigureOut">
              <a:rPr lang="en-US" smtClean="0"/>
              <a:pPr/>
              <a:t>16-Jun-20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AC05A8-8A3C-45F9-B52A-23C3806A9C6F}" type="slidenum">
              <a:rPr lang="en-US" smtClean="0"/>
              <a:pPr/>
              <a:t>‹#›</a:t>
            </a:fld>
            <a:endParaRPr lang="en-US" dirty="0"/>
          </a:p>
        </p:txBody>
      </p:sp>
    </p:spTree>
    <p:extLst>
      <p:ext uri="{BB962C8B-B14F-4D97-AF65-F5344CB8AC3E}">
        <p14:creationId xmlns:p14="http://schemas.microsoft.com/office/powerpoint/2010/main" val="407930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E" dirty="0"/>
          </a:p>
        </p:txBody>
      </p:sp>
      <p:sp>
        <p:nvSpPr>
          <p:cNvPr id="4" name="Slide Number Placeholder 3"/>
          <p:cNvSpPr>
            <a:spLocks noGrp="1"/>
          </p:cNvSpPr>
          <p:nvPr>
            <p:ph type="sldNum" sz="quarter" idx="5"/>
          </p:nvPr>
        </p:nvSpPr>
        <p:spPr/>
        <p:txBody>
          <a:bodyPr/>
          <a:lstStyle/>
          <a:p>
            <a:fld id="{36AC05A8-8A3C-45F9-B52A-23C3806A9C6F}" type="slidenum">
              <a:rPr lang="en-US" smtClean="0"/>
              <a:pPr/>
              <a:t>1</a:t>
            </a:fld>
            <a:endParaRPr lang="en-US" dirty="0"/>
          </a:p>
        </p:txBody>
      </p:sp>
    </p:spTree>
    <p:extLst>
      <p:ext uri="{BB962C8B-B14F-4D97-AF65-F5344CB8AC3E}">
        <p14:creationId xmlns:p14="http://schemas.microsoft.com/office/powerpoint/2010/main" val="28819140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a:t>
            </a:r>
            <a:r>
              <a:rPr lang="en-US" sz="1200" b="1" kern="1200" dirty="0">
                <a:solidFill>
                  <a:schemeClr val="tx1"/>
                </a:solidFill>
                <a:latin typeface="+mn-lt"/>
                <a:ea typeface="+mn-ea"/>
                <a:cs typeface="+mn-cs"/>
              </a:rPr>
              <a:t>18</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11</a:t>
            </a:fld>
            <a:endParaRPr lang="en-US" dirty="0"/>
          </a:p>
        </p:txBody>
      </p:sp>
    </p:spTree>
    <p:extLst>
      <p:ext uri="{BB962C8B-B14F-4D97-AF65-F5344CB8AC3E}">
        <p14:creationId xmlns:p14="http://schemas.microsoft.com/office/powerpoint/2010/main" val="40398058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12</a:t>
            </a:fld>
            <a:endParaRPr lang="en-US" dirty="0"/>
          </a:p>
        </p:txBody>
      </p:sp>
    </p:spTree>
    <p:extLst>
      <p:ext uri="{BB962C8B-B14F-4D97-AF65-F5344CB8AC3E}">
        <p14:creationId xmlns:p14="http://schemas.microsoft.com/office/powerpoint/2010/main" val="12865379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#16</a:t>
            </a:r>
            <a:r>
              <a:rPr lang="en-US" sz="1200" b="1" kern="1200" dirty="0">
                <a:solidFill>
                  <a:schemeClr val="tx1"/>
                </a:solidFill>
                <a:latin typeface="+mn-lt"/>
                <a:ea typeface="+mn-ea"/>
                <a:cs typeface="+mn-cs"/>
              </a:rPr>
              <a:t> yvelas calcalke mivuwero</a:t>
            </a:r>
            <a:r>
              <a:rPr lang="en-US" sz="1200" b="1" kern="1200" baseline="0" dirty="0">
                <a:solidFill>
                  <a:schemeClr val="tx1"/>
                </a:solidFill>
                <a:latin typeface="+mn-lt"/>
                <a:ea typeface="+mn-ea"/>
                <a:cs typeface="+mn-cs"/>
              </a:rPr>
              <a:t> skalebi</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13</a:t>
            </a:fld>
            <a:endParaRPr lang="en-US" dirty="0"/>
          </a:p>
        </p:txBody>
      </p:sp>
    </p:spTree>
    <p:extLst>
      <p:ext uri="{BB962C8B-B14F-4D97-AF65-F5344CB8AC3E}">
        <p14:creationId xmlns:p14="http://schemas.microsoft.com/office/powerpoint/2010/main" val="2610193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14</a:t>
            </a:fld>
            <a:endParaRPr lang="en-US" dirty="0"/>
          </a:p>
        </p:txBody>
      </p:sp>
    </p:spTree>
    <p:extLst>
      <p:ext uri="{BB962C8B-B14F-4D97-AF65-F5344CB8AC3E}">
        <p14:creationId xmlns:p14="http://schemas.microsoft.com/office/powerpoint/2010/main" val="38715903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#1</a:t>
            </a:r>
            <a:r>
              <a:rPr lang="en-US" sz="1200" b="1" kern="1200" dirty="0">
                <a:solidFill>
                  <a:schemeClr val="tx1"/>
                </a:solidFill>
                <a:latin typeface="+mn-lt"/>
                <a:ea typeface="+mn-ea"/>
                <a:cs typeface="+mn-cs"/>
              </a:rPr>
              <a:t>7</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15</a:t>
            </a:fld>
            <a:endParaRPr lang="en-US" dirty="0"/>
          </a:p>
        </p:txBody>
      </p:sp>
    </p:spTree>
    <p:extLst>
      <p:ext uri="{BB962C8B-B14F-4D97-AF65-F5344CB8AC3E}">
        <p14:creationId xmlns:p14="http://schemas.microsoft.com/office/powerpoint/2010/main" val="18738693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#1</a:t>
            </a:r>
            <a:r>
              <a:rPr lang="en-US" sz="1200" b="1" kern="1200" dirty="0">
                <a:solidFill>
                  <a:schemeClr val="tx1"/>
                </a:solidFill>
                <a:latin typeface="+mn-lt"/>
                <a:ea typeface="+mn-ea"/>
                <a:cs typeface="+mn-cs"/>
              </a:rPr>
              <a:t>7</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16</a:t>
            </a:fld>
            <a:endParaRPr lang="en-US" dirty="0"/>
          </a:p>
        </p:txBody>
      </p:sp>
    </p:spTree>
    <p:extLst>
      <p:ext uri="{BB962C8B-B14F-4D97-AF65-F5344CB8AC3E}">
        <p14:creationId xmlns:p14="http://schemas.microsoft.com/office/powerpoint/2010/main" val="3746739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17</a:t>
            </a:fld>
            <a:endParaRPr lang="en-US" dirty="0"/>
          </a:p>
        </p:txBody>
      </p:sp>
    </p:spTree>
    <p:extLst>
      <p:ext uri="{BB962C8B-B14F-4D97-AF65-F5344CB8AC3E}">
        <p14:creationId xmlns:p14="http://schemas.microsoft.com/office/powerpoint/2010/main" val="27647061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a:t>
            </a:r>
            <a:r>
              <a:rPr lang="en-US" sz="1200" b="1" kern="1200" dirty="0">
                <a:solidFill>
                  <a:schemeClr val="tx1"/>
                </a:solidFill>
                <a:latin typeface="+mn-lt"/>
                <a:ea typeface="+mn-ea"/>
                <a:cs typeface="+mn-cs"/>
              </a:rPr>
              <a:t>19</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18</a:t>
            </a:fld>
            <a:endParaRPr lang="en-US" dirty="0"/>
          </a:p>
        </p:txBody>
      </p:sp>
    </p:spTree>
    <p:extLst>
      <p:ext uri="{BB962C8B-B14F-4D97-AF65-F5344CB8AC3E}">
        <p14:creationId xmlns:p14="http://schemas.microsoft.com/office/powerpoint/2010/main" val="18312413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a:t>
            </a:r>
            <a:r>
              <a:rPr lang="en-US" sz="1200" b="1" kern="1200" dirty="0">
                <a:solidFill>
                  <a:schemeClr val="tx1"/>
                </a:solidFill>
                <a:latin typeface="+mn-lt"/>
                <a:ea typeface="+mn-ea"/>
                <a:cs typeface="+mn-cs"/>
              </a:rPr>
              <a:t>20</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19</a:t>
            </a:fld>
            <a:endParaRPr lang="en-US" dirty="0"/>
          </a:p>
        </p:txBody>
      </p:sp>
    </p:spTree>
    <p:extLst>
      <p:ext uri="{BB962C8B-B14F-4D97-AF65-F5344CB8AC3E}">
        <p14:creationId xmlns:p14="http://schemas.microsoft.com/office/powerpoint/2010/main" val="34018593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20</a:t>
            </a:fld>
            <a:endParaRPr lang="en-US" dirty="0"/>
          </a:p>
        </p:txBody>
      </p:sp>
    </p:spTree>
    <p:extLst>
      <p:ext uri="{BB962C8B-B14F-4D97-AF65-F5344CB8AC3E}">
        <p14:creationId xmlns:p14="http://schemas.microsoft.com/office/powerpoint/2010/main" val="20457224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N1</a:t>
            </a:r>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3</a:t>
            </a:fld>
            <a:endParaRPr lang="en-US" dirty="0"/>
          </a:p>
        </p:txBody>
      </p:sp>
    </p:spTree>
    <p:extLst>
      <p:ext uri="{BB962C8B-B14F-4D97-AF65-F5344CB8AC3E}">
        <p14:creationId xmlns:p14="http://schemas.microsoft.com/office/powerpoint/2010/main" val="26409314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#21</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21</a:t>
            </a:fld>
            <a:endParaRPr lang="en-US" dirty="0"/>
          </a:p>
        </p:txBody>
      </p:sp>
    </p:spTree>
    <p:extLst>
      <p:ext uri="{BB962C8B-B14F-4D97-AF65-F5344CB8AC3E}">
        <p14:creationId xmlns:p14="http://schemas.microsoft.com/office/powerpoint/2010/main" val="40998674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#22</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22</a:t>
            </a:fld>
            <a:endParaRPr lang="en-US" dirty="0"/>
          </a:p>
        </p:txBody>
      </p:sp>
    </p:spTree>
    <p:extLst>
      <p:ext uri="{BB962C8B-B14F-4D97-AF65-F5344CB8AC3E}">
        <p14:creationId xmlns:p14="http://schemas.microsoft.com/office/powerpoint/2010/main" val="156769253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23</a:t>
            </a:fld>
            <a:endParaRPr lang="en-US" dirty="0"/>
          </a:p>
        </p:txBody>
      </p:sp>
    </p:spTree>
    <p:extLst>
      <p:ext uri="{BB962C8B-B14F-4D97-AF65-F5344CB8AC3E}">
        <p14:creationId xmlns:p14="http://schemas.microsoft.com/office/powerpoint/2010/main" val="777724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#23</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24</a:t>
            </a:fld>
            <a:endParaRPr lang="en-US" dirty="0"/>
          </a:p>
        </p:txBody>
      </p:sp>
    </p:spTree>
    <p:extLst>
      <p:ext uri="{BB962C8B-B14F-4D97-AF65-F5344CB8AC3E}">
        <p14:creationId xmlns:p14="http://schemas.microsoft.com/office/powerpoint/2010/main" val="5366696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24</a:t>
            </a:r>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25</a:t>
            </a:fld>
            <a:endParaRPr lang="en-US" dirty="0"/>
          </a:p>
        </p:txBody>
      </p:sp>
    </p:spTree>
    <p:extLst>
      <p:ext uri="{BB962C8B-B14F-4D97-AF65-F5344CB8AC3E}">
        <p14:creationId xmlns:p14="http://schemas.microsoft.com/office/powerpoint/2010/main" val="141122663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25</a:t>
            </a:r>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26</a:t>
            </a:fld>
            <a:endParaRPr lang="en-US" dirty="0"/>
          </a:p>
        </p:txBody>
      </p:sp>
    </p:spTree>
    <p:extLst>
      <p:ext uri="{BB962C8B-B14F-4D97-AF65-F5344CB8AC3E}">
        <p14:creationId xmlns:p14="http://schemas.microsoft.com/office/powerpoint/2010/main" val="248313391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2</a:t>
            </a:r>
            <a:r>
              <a:rPr lang="en-US" dirty="0"/>
              <a:t>6</a:t>
            </a:r>
          </a:p>
        </p:txBody>
      </p:sp>
      <p:sp>
        <p:nvSpPr>
          <p:cNvPr id="4" name="Slide Number Placeholder 3"/>
          <p:cNvSpPr>
            <a:spLocks noGrp="1"/>
          </p:cNvSpPr>
          <p:nvPr>
            <p:ph type="sldNum" sz="quarter" idx="10"/>
          </p:nvPr>
        </p:nvSpPr>
        <p:spPr/>
        <p:txBody>
          <a:bodyPr/>
          <a:lstStyle/>
          <a:p>
            <a:fld id="{36AC05A8-8A3C-45F9-B52A-23C3806A9C6F}" type="slidenum">
              <a:rPr lang="en-US" smtClean="0"/>
              <a:pPr/>
              <a:t>27</a:t>
            </a:fld>
            <a:endParaRPr lang="en-US" dirty="0"/>
          </a:p>
        </p:txBody>
      </p:sp>
    </p:spTree>
    <p:extLst>
      <p:ext uri="{BB962C8B-B14F-4D97-AF65-F5344CB8AC3E}">
        <p14:creationId xmlns:p14="http://schemas.microsoft.com/office/powerpoint/2010/main" val="20461726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2</a:t>
            </a:r>
            <a:r>
              <a:rPr lang="en-US" dirty="0"/>
              <a:t>7</a:t>
            </a:r>
          </a:p>
        </p:txBody>
      </p:sp>
      <p:sp>
        <p:nvSpPr>
          <p:cNvPr id="4" name="Slide Number Placeholder 3"/>
          <p:cNvSpPr>
            <a:spLocks noGrp="1"/>
          </p:cNvSpPr>
          <p:nvPr>
            <p:ph type="sldNum" sz="quarter" idx="10"/>
          </p:nvPr>
        </p:nvSpPr>
        <p:spPr/>
        <p:txBody>
          <a:bodyPr/>
          <a:lstStyle/>
          <a:p>
            <a:fld id="{36AC05A8-8A3C-45F9-B52A-23C3806A9C6F}" type="slidenum">
              <a:rPr lang="en-US" smtClean="0"/>
              <a:pPr/>
              <a:t>28</a:t>
            </a:fld>
            <a:endParaRPr lang="en-US" dirty="0"/>
          </a:p>
        </p:txBody>
      </p:sp>
    </p:spTree>
    <p:extLst>
      <p:ext uri="{BB962C8B-B14F-4D97-AF65-F5344CB8AC3E}">
        <p14:creationId xmlns:p14="http://schemas.microsoft.com/office/powerpoint/2010/main" val="406639063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29</a:t>
            </a:fld>
            <a:endParaRPr lang="en-US" dirty="0"/>
          </a:p>
        </p:txBody>
      </p:sp>
    </p:spTree>
    <p:extLst>
      <p:ext uri="{BB962C8B-B14F-4D97-AF65-F5344CB8AC3E}">
        <p14:creationId xmlns:p14="http://schemas.microsoft.com/office/powerpoint/2010/main" val="5910392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30</a:t>
            </a:fld>
            <a:endParaRPr lang="en-US" dirty="0"/>
          </a:p>
        </p:txBody>
      </p:sp>
    </p:spTree>
    <p:extLst>
      <p:ext uri="{BB962C8B-B14F-4D97-AF65-F5344CB8AC3E}">
        <p14:creationId xmlns:p14="http://schemas.microsoft.com/office/powerpoint/2010/main" val="40396856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N3</a:t>
            </a:r>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4</a:t>
            </a:fld>
            <a:endParaRPr lang="en-US" dirty="0"/>
          </a:p>
        </p:txBody>
      </p:sp>
    </p:spTree>
    <p:extLst>
      <p:ext uri="{BB962C8B-B14F-4D97-AF65-F5344CB8AC3E}">
        <p14:creationId xmlns:p14="http://schemas.microsoft.com/office/powerpoint/2010/main" val="47970005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31</a:t>
            </a:fld>
            <a:endParaRPr lang="en-US" dirty="0"/>
          </a:p>
        </p:txBody>
      </p:sp>
    </p:spTree>
    <p:extLst>
      <p:ext uri="{BB962C8B-B14F-4D97-AF65-F5344CB8AC3E}">
        <p14:creationId xmlns:p14="http://schemas.microsoft.com/office/powerpoint/2010/main" val="325012358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32</a:t>
            </a:fld>
            <a:endParaRPr lang="en-US" dirty="0"/>
          </a:p>
        </p:txBody>
      </p:sp>
    </p:spTree>
    <p:extLst>
      <p:ext uri="{BB962C8B-B14F-4D97-AF65-F5344CB8AC3E}">
        <p14:creationId xmlns:p14="http://schemas.microsoft.com/office/powerpoint/2010/main" val="359801840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33</a:t>
            </a:fld>
            <a:endParaRPr lang="en-US" dirty="0"/>
          </a:p>
        </p:txBody>
      </p:sp>
    </p:spTree>
    <p:extLst>
      <p:ext uri="{BB962C8B-B14F-4D97-AF65-F5344CB8AC3E}">
        <p14:creationId xmlns:p14="http://schemas.microsoft.com/office/powerpoint/2010/main" val="296854056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29</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34</a:t>
            </a:fld>
            <a:endParaRPr lang="en-US" dirty="0"/>
          </a:p>
        </p:txBody>
      </p:sp>
    </p:spTree>
    <p:extLst>
      <p:ext uri="{BB962C8B-B14F-4D97-AF65-F5344CB8AC3E}">
        <p14:creationId xmlns:p14="http://schemas.microsoft.com/office/powerpoint/2010/main" val="243257465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30</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35</a:t>
            </a:fld>
            <a:endParaRPr lang="en-US" dirty="0"/>
          </a:p>
        </p:txBody>
      </p:sp>
    </p:spTree>
    <p:extLst>
      <p:ext uri="{BB962C8B-B14F-4D97-AF65-F5344CB8AC3E}">
        <p14:creationId xmlns:p14="http://schemas.microsoft.com/office/powerpoint/2010/main" val="95155546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31</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36</a:t>
            </a:fld>
            <a:endParaRPr lang="en-US" dirty="0"/>
          </a:p>
        </p:txBody>
      </p:sp>
    </p:spTree>
    <p:extLst>
      <p:ext uri="{BB962C8B-B14F-4D97-AF65-F5344CB8AC3E}">
        <p14:creationId xmlns:p14="http://schemas.microsoft.com/office/powerpoint/2010/main" val="36900254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32</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37</a:t>
            </a:fld>
            <a:endParaRPr lang="en-US" dirty="0"/>
          </a:p>
        </p:txBody>
      </p:sp>
    </p:spTree>
    <p:extLst>
      <p:ext uri="{BB962C8B-B14F-4D97-AF65-F5344CB8AC3E}">
        <p14:creationId xmlns:p14="http://schemas.microsoft.com/office/powerpoint/2010/main" val="415109629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33</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38</a:t>
            </a:fld>
            <a:endParaRPr lang="en-US" dirty="0"/>
          </a:p>
        </p:txBody>
      </p:sp>
    </p:spTree>
    <p:extLst>
      <p:ext uri="{BB962C8B-B14F-4D97-AF65-F5344CB8AC3E}">
        <p14:creationId xmlns:p14="http://schemas.microsoft.com/office/powerpoint/2010/main" val="266878076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34</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39</a:t>
            </a:fld>
            <a:endParaRPr lang="en-US" dirty="0"/>
          </a:p>
        </p:txBody>
      </p:sp>
    </p:spTree>
    <p:extLst>
      <p:ext uri="{BB962C8B-B14F-4D97-AF65-F5344CB8AC3E}">
        <p14:creationId xmlns:p14="http://schemas.microsoft.com/office/powerpoint/2010/main" val="25790460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N3</a:t>
            </a:r>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5</a:t>
            </a:fld>
            <a:endParaRPr lang="en-US" dirty="0"/>
          </a:p>
        </p:txBody>
      </p:sp>
    </p:spTree>
    <p:extLst>
      <p:ext uri="{BB962C8B-B14F-4D97-AF65-F5344CB8AC3E}">
        <p14:creationId xmlns:p14="http://schemas.microsoft.com/office/powerpoint/2010/main" val="42036547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N4</a:t>
            </a:r>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6</a:t>
            </a:fld>
            <a:endParaRPr lang="en-US" dirty="0"/>
          </a:p>
        </p:txBody>
      </p:sp>
    </p:spTree>
    <p:extLst>
      <p:ext uri="{BB962C8B-B14F-4D97-AF65-F5344CB8AC3E}">
        <p14:creationId xmlns:p14="http://schemas.microsoft.com/office/powerpoint/2010/main" val="14507237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N5</a:t>
            </a:r>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7</a:t>
            </a:fld>
            <a:endParaRPr lang="en-US" dirty="0"/>
          </a:p>
        </p:txBody>
      </p:sp>
    </p:spTree>
    <p:extLst>
      <p:ext uri="{BB962C8B-B14F-4D97-AF65-F5344CB8AC3E}">
        <p14:creationId xmlns:p14="http://schemas.microsoft.com/office/powerpoint/2010/main" val="39847917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8</a:t>
            </a:fld>
            <a:endParaRPr lang="en-US" dirty="0"/>
          </a:p>
        </p:txBody>
      </p:sp>
    </p:spTree>
    <p:extLst>
      <p:ext uri="{BB962C8B-B14F-4D97-AF65-F5344CB8AC3E}">
        <p14:creationId xmlns:p14="http://schemas.microsoft.com/office/powerpoint/2010/main" val="11772770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#14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9</a:t>
            </a:fld>
            <a:endParaRPr lang="en-US" dirty="0"/>
          </a:p>
        </p:txBody>
      </p:sp>
    </p:spTree>
    <p:extLst>
      <p:ext uri="{BB962C8B-B14F-4D97-AF65-F5344CB8AC3E}">
        <p14:creationId xmlns:p14="http://schemas.microsoft.com/office/powerpoint/2010/main" val="40314455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 15</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10</a:t>
            </a:fld>
            <a:endParaRPr lang="en-US" dirty="0"/>
          </a:p>
        </p:txBody>
      </p:sp>
    </p:spTree>
    <p:extLst>
      <p:ext uri="{BB962C8B-B14F-4D97-AF65-F5344CB8AC3E}">
        <p14:creationId xmlns:p14="http://schemas.microsoft.com/office/powerpoint/2010/main" val="38089725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456B33B-BD1C-4C35-B281-0B03AF355C6E}" type="datetimeFigureOut">
              <a:rPr lang="en-US" smtClean="0"/>
              <a:pPr/>
              <a:t>16-Jun-20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56B33B-BD1C-4C35-B281-0B03AF355C6E}" type="datetimeFigureOut">
              <a:rPr lang="en-US" smtClean="0"/>
              <a:pPr/>
              <a:t>16-Jun-20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56B33B-BD1C-4C35-B281-0B03AF355C6E}" type="datetimeFigureOut">
              <a:rPr lang="en-US" smtClean="0"/>
              <a:pPr/>
              <a:t>16-Jun-20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56B33B-BD1C-4C35-B281-0B03AF355C6E}" type="datetimeFigureOut">
              <a:rPr lang="en-US" smtClean="0"/>
              <a:pPr/>
              <a:t>16-Jun-20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56B33B-BD1C-4C35-B281-0B03AF355C6E}" type="datetimeFigureOut">
              <a:rPr lang="en-US" smtClean="0"/>
              <a:pPr/>
              <a:t>16-Jun-20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456B33B-BD1C-4C35-B281-0B03AF355C6E}" type="datetimeFigureOut">
              <a:rPr lang="en-US" smtClean="0"/>
              <a:pPr/>
              <a:t>16-Jun-20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456B33B-BD1C-4C35-B281-0B03AF355C6E}" type="datetimeFigureOut">
              <a:rPr lang="en-US" smtClean="0"/>
              <a:pPr/>
              <a:t>16-Jun-20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456B33B-BD1C-4C35-B281-0B03AF355C6E}" type="datetimeFigureOut">
              <a:rPr lang="en-US" smtClean="0"/>
              <a:pPr/>
              <a:t>16-Jun-20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56B33B-BD1C-4C35-B281-0B03AF355C6E}" type="datetimeFigureOut">
              <a:rPr lang="en-US" smtClean="0"/>
              <a:pPr/>
              <a:t>16-Jun-20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56B33B-BD1C-4C35-B281-0B03AF355C6E}" type="datetimeFigureOut">
              <a:rPr lang="en-US" smtClean="0"/>
              <a:pPr/>
              <a:t>16-Jun-20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56B33B-BD1C-4C35-B281-0B03AF355C6E}" type="datetimeFigureOut">
              <a:rPr lang="en-US" smtClean="0"/>
              <a:pPr/>
              <a:t>16-Jun-20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56B33B-BD1C-4C35-B281-0B03AF355C6E}" type="datetimeFigureOut">
              <a:rPr lang="en-US" smtClean="0"/>
              <a:pPr/>
              <a:t>16-Jun-20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4CE8C0-11EB-442A-9362-B21DB98B8E5A}"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219200"/>
            <a:ext cx="7772400" cy="2457450"/>
          </a:xfrm>
        </p:spPr>
        <p:txBody>
          <a:bodyPr>
            <a:noAutofit/>
          </a:bodyPr>
          <a:lstStyle/>
          <a:p>
            <a:r>
              <a:rPr lang="en-US" sz="2800" b="1" dirty="0"/>
              <a:t>Monitoring population awareness, risk perception, preventive behavior and public confidence at the background of the coronavirus pandemic in Georgia</a:t>
            </a:r>
            <a:br>
              <a:rPr lang="ka-GE" sz="2800" b="1" dirty="0"/>
            </a:br>
            <a:r>
              <a:rPr lang="ka-GE" sz="1600" b="1" dirty="0">
                <a:solidFill>
                  <a:schemeClr val="tx2"/>
                </a:solidFill>
              </a:rPr>
              <a:t>(</a:t>
            </a:r>
            <a:r>
              <a:rPr lang="en-US" sz="1600" b="1" dirty="0">
                <a:solidFill>
                  <a:schemeClr val="tx2"/>
                </a:solidFill>
              </a:rPr>
              <a:t>first, second and third wave research report</a:t>
            </a:r>
            <a:r>
              <a:rPr lang="ka-GE" sz="1600" b="1" dirty="0">
                <a:solidFill>
                  <a:schemeClr val="tx2"/>
                </a:solidFill>
              </a:rPr>
              <a:t>)</a:t>
            </a:r>
            <a:endParaRPr lang="en-US" sz="1600" dirty="0">
              <a:solidFill>
                <a:schemeClr val="tx2"/>
              </a:solidFill>
            </a:endParaRPr>
          </a:p>
        </p:txBody>
      </p:sp>
      <p:sp>
        <p:nvSpPr>
          <p:cNvPr id="3" name="Subtitle 2"/>
          <p:cNvSpPr>
            <a:spLocks noGrp="1"/>
          </p:cNvSpPr>
          <p:nvPr>
            <p:ph type="subTitle" idx="1"/>
          </p:nvPr>
        </p:nvSpPr>
        <p:spPr>
          <a:xfrm>
            <a:off x="1447800" y="3657600"/>
            <a:ext cx="6400800" cy="1752600"/>
          </a:xfrm>
        </p:spPr>
        <p:txBody>
          <a:bodyPr>
            <a:normAutofit/>
          </a:bodyPr>
          <a:lstStyle/>
          <a:p>
            <a:r>
              <a:rPr lang="en-US" sz="2000" b="1" dirty="0">
                <a:solidFill>
                  <a:schemeClr val="tx1"/>
                </a:solidFill>
              </a:rPr>
              <a:t>April-May, 2020</a:t>
            </a:r>
            <a:br>
              <a:rPr lang="en-US" sz="2000" b="1" dirty="0">
                <a:solidFill>
                  <a:schemeClr val="tx1"/>
                </a:solidFill>
              </a:rPr>
            </a:br>
            <a:endParaRPr lang="en-US" sz="2000" b="1" dirty="0">
              <a:solidFill>
                <a:schemeClr val="tx1"/>
              </a:solidFill>
            </a:endParaRPr>
          </a:p>
        </p:txBody>
      </p:sp>
      <p:pic>
        <p:nvPicPr>
          <p:cNvPr id="4" name="image1.jpeg">
            <a:extLst>
              <a:ext uri="{FF2B5EF4-FFF2-40B4-BE49-F238E27FC236}">
                <a16:creationId xmlns:a16="http://schemas.microsoft.com/office/drawing/2014/main" id="{67B982B8-7A5E-48FF-9C06-3FED5A5CD3DD}"/>
              </a:ext>
            </a:extLst>
          </p:cNvPr>
          <p:cNvPicPr/>
          <p:nvPr/>
        </p:nvPicPr>
        <p:blipFill>
          <a:blip r:embed="rId3" cstate="print"/>
          <a:stretch>
            <a:fillRect/>
          </a:stretch>
        </p:blipFill>
        <p:spPr>
          <a:xfrm>
            <a:off x="4340225" y="4156710"/>
            <a:ext cx="615950" cy="533400"/>
          </a:xfrm>
          <a:prstGeom prst="rect">
            <a:avLst/>
          </a:prstGeom>
        </p:spPr>
      </p:pic>
      <p:pic>
        <p:nvPicPr>
          <p:cNvPr id="5" name="Picture 4" descr="D:\Yago\Projects\COVID 19\thumbnail.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238" y="0"/>
            <a:ext cx="2406162" cy="1100358"/>
          </a:xfrm>
          <a:prstGeom prst="rect">
            <a:avLst/>
          </a:prstGeom>
          <a:noFill/>
          <a:ln>
            <a:noFill/>
          </a:ln>
        </p:spPr>
      </p:pic>
      <p:pic>
        <p:nvPicPr>
          <p:cNvPr id="8" name="Picture 7" descr="A close up of a sign&#10;&#10;Description automatically generated">
            <a:extLst>
              <a:ext uri="{FF2B5EF4-FFF2-40B4-BE49-F238E27FC236}">
                <a16:creationId xmlns:a16="http://schemas.microsoft.com/office/drawing/2014/main" id="{3DE592F2-C349-4747-A805-AA906D84104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65998" y="5715000"/>
            <a:ext cx="968402" cy="1066800"/>
          </a:xfrm>
          <a:prstGeom prst="rect">
            <a:avLst/>
          </a:prstGeom>
        </p:spPr>
      </p:pic>
      <p:pic>
        <p:nvPicPr>
          <p:cNvPr id="16" name="Picture 15" descr="A picture containing drawing&#10;&#10;Description automatically generated">
            <a:extLst>
              <a:ext uri="{FF2B5EF4-FFF2-40B4-BE49-F238E27FC236}">
                <a16:creationId xmlns:a16="http://schemas.microsoft.com/office/drawing/2014/main" id="{5E714FA3-B093-A943-9A1B-825763D98D2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96200" y="0"/>
            <a:ext cx="1447800" cy="1001031"/>
          </a:xfrm>
          <a:prstGeom prst="rect">
            <a:avLst/>
          </a:prstGeom>
        </p:spPr>
      </p:pic>
      <p:pic>
        <p:nvPicPr>
          <p:cNvPr id="18" name="Picture 17" descr="A picture containing black, screen, television, white&#10;&#10;Description automatically generated">
            <a:extLst>
              <a:ext uri="{FF2B5EF4-FFF2-40B4-BE49-F238E27FC236}">
                <a16:creationId xmlns:a16="http://schemas.microsoft.com/office/drawing/2014/main" id="{8C56C425-B5E3-C348-ACA9-3D28C9CEAAB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873375" y="152400"/>
            <a:ext cx="3860800" cy="762000"/>
          </a:xfrm>
          <a:prstGeom prst="rect">
            <a:avLst/>
          </a:prstGeom>
        </p:spPr>
      </p:pic>
      <p:pic>
        <p:nvPicPr>
          <p:cNvPr id="7" name="Picture 6" descr="A picture containing drawing&#10;&#10;Description automatically generated">
            <a:extLst>
              <a:ext uri="{FF2B5EF4-FFF2-40B4-BE49-F238E27FC236}">
                <a16:creationId xmlns:a16="http://schemas.microsoft.com/office/drawing/2014/main" id="{1DFBEE78-5C71-254F-B6E2-E82C9D4E84B7}"/>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57200" y="5690870"/>
            <a:ext cx="3359150" cy="9017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02956237"/>
              </p:ext>
            </p:extLst>
          </p:nvPr>
        </p:nvGraphicFramePr>
        <p:xfrm>
          <a:off x="3733800" y="0"/>
          <a:ext cx="54102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883003201"/>
              </p:ext>
            </p:extLst>
          </p:nvPr>
        </p:nvGraphicFramePr>
        <p:xfrm>
          <a:off x="152400" y="533400"/>
          <a:ext cx="3581400" cy="880491"/>
        </p:xfrm>
        <a:graphic>
          <a:graphicData uri="http://schemas.openxmlformats.org/drawingml/2006/table">
            <a:tbl>
              <a:tblPr firstRow="1" firstCol="1" bandRow="1">
                <a:tableStyleId>{5C22544A-7EE6-4342-B048-85BDC9FD1C3A}</a:tableStyleId>
              </a:tblPr>
              <a:tblGrid>
                <a:gridCol w="35814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effectLst/>
                        </a:rPr>
                        <a:t> </a:t>
                      </a:r>
                      <a:r>
                        <a:rPr lang="en-US" sz="1800" dirty="0">
                          <a:solidFill>
                            <a:schemeClr val="tx1"/>
                          </a:solidFill>
                          <a:effectLst/>
                        </a:rPr>
                        <a:t>Behavior of family members of respondents</a:t>
                      </a:r>
                      <a:endParaRPr lang="ka-GE" sz="1800" dirty="0">
                        <a:solidFill>
                          <a:schemeClr val="tx1"/>
                        </a:solidFill>
                        <a:effectLst/>
                      </a:endParaRP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991156065"/>
              </p:ext>
            </p:extLst>
          </p:nvPr>
        </p:nvGraphicFramePr>
        <p:xfrm>
          <a:off x="152400" y="1524000"/>
          <a:ext cx="3581400" cy="1645920"/>
        </p:xfrm>
        <a:graphic>
          <a:graphicData uri="http://schemas.openxmlformats.org/drawingml/2006/table">
            <a:tbl>
              <a:tblPr firstRow="1" firstCol="1" bandRow="1">
                <a:tableStyleId>{5C22544A-7EE6-4342-B048-85BDC9FD1C3A}</a:tableStyleId>
              </a:tblPr>
              <a:tblGrid>
                <a:gridCol w="3581400">
                  <a:extLst>
                    <a:ext uri="{9D8B030D-6E8A-4147-A177-3AD203B41FA5}">
                      <a16:colId xmlns:a16="http://schemas.microsoft.com/office/drawing/2014/main" val="3901855696"/>
                    </a:ext>
                  </a:extLst>
                </a:gridCol>
              </a:tblGrid>
              <a:tr h="1371600">
                <a:tc>
                  <a:txBody>
                    <a:bodyPr/>
                    <a:lstStyle/>
                    <a:p>
                      <a:r>
                        <a:rPr lang="en-US" sz="1100" dirty="0">
                          <a:effectLst/>
                        </a:rPr>
                        <a:t> </a:t>
                      </a:r>
                      <a:r>
                        <a:rPr lang="en-US" sz="1800" b="1" kern="1200" dirty="0">
                          <a:solidFill>
                            <a:schemeClr val="lt1"/>
                          </a:solidFill>
                          <a:effectLst/>
                          <a:latin typeface="+mn-lt"/>
                          <a:ea typeface="+mn-ea"/>
                          <a:cs typeface="+mn-cs"/>
                        </a:rPr>
                        <a:t>More than 90% of respondents in all three waves report that their family members take preventive measures </a:t>
                      </a:r>
                      <a:r>
                        <a:rPr lang="en-US" sz="1800" b="1" kern="1200">
                          <a:solidFill>
                            <a:schemeClr val="lt1"/>
                          </a:solidFill>
                          <a:effectLst/>
                          <a:latin typeface="+mn-lt"/>
                          <a:ea typeface="+mn-ea"/>
                          <a:cs typeface="+mn-cs"/>
                        </a:rPr>
                        <a:t>against the coronavirus </a:t>
                      </a:r>
                      <a:r>
                        <a:rPr lang="en-US" sz="1800" b="1" kern="1200" dirty="0">
                          <a:solidFill>
                            <a:schemeClr val="lt1"/>
                          </a:solidFill>
                          <a:effectLst/>
                          <a:latin typeface="+mn-lt"/>
                          <a:ea typeface="+mn-ea"/>
                          <a:cs typeface="+mn-cs"/>
                        </a:rPr>
                        <a:t>infection</a:t>
                      </a:r>
                      <a:endParaRPr lang="ka-GE" sz="1800" b="1" kern="1200" dirty="0">
                        <a:solidFill>
                          <a:schemeClr val="lt1"/>
                        </a:solidFill>
                        <a:effectLst/>
                        <a:latin typeface="+mn-lt"/>
                        <a:ea typeface="+mn-ea"/>
                        <a:cs typeface="+mn-cs"/>
                      </a:endParaRPr>
                    </a:p>
                    <a:p>
                      <a:endParaRPr lang="ka-GE" sz="18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895785863"/>
              </p:ext>
            </p:extLst>
          </p:nvPr>
        </p:nvGraphicFramePr>
        <p:xfrm>
          <a:off x="4419600" y="0"/>
          <a:ext cx="47244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335514034"/>
              </p:ext>
            </p:extLst>
          </p:nvPr>
        </p:nvGraphicFramePr>
        <p:xfrm>
          <a:off x="152400" y="533400"/>
          <a:ext cx="3810000" cy="586994"/>
        </p:xfrm>
        <a:graphic>
          <a:graphicData uri="http://schemas.openxmlformats.org/drawingml/2006/table">
            <a:tbl>
              <a:tblPr firstRow="1" firstCol="1" bandRow="1">
                <a:tableStyleId>{5C22544A-7EE6-4342-B048-85BDC9FD1C3A}</a:tableStyleId>
              </a:tblPr>
              <a:tblGrid>
                <a:gridCol w="38100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effectLst/>
                        </a:rPr>
                        <a:t> </a:t>
                      </a:r>
                      <a:r>
                        <a:rPr lang="ka-GE" sz="1800" dirty="0">
                          <a:solidFill>
                            <a:schemeClr val="tx1"/>
                          </a:solidFill>
                          <a:effectLst/>
                        </a:rPr>
                        <a:t> </a:t>
                      </a:r>
                      <a:r>
                        <a:rPr lang="en-US" sz="1800" dirty="0">
                          <a:solidFill>
                            <a:schemeClr val="tx1"/>
                          </a:solidFill>
                          <a:effectLst/>
                        </a:rPr>
                        <a:t>Willingness to take precautions</a:t>
                      </a:r>
                      <a:endParaRPr lang="ka-GE" sz="1800" dirty="0">
                        <a:solidFill>
                          <a:schemeClr val="tx1"/>
                        </a:solidFill>
                        <a:effectLst/>
                      </a:endParaRP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105358798"/>
              </p:ext>
            </p:extLst>
          </p:nvPr>
        </p:nvGraphicFramePr>
        <p:xfrm>
          <a:off x="152400" y="1295400"/>
          <a:ext cx="3810000" cy="3444240"/>
        </p:xfrm>
        <a:graphic>
          <a:graphicData uri="http://schemas.openxmlformats.org/drawingml/2006/table">
            <a:tbl>
              <a:tblPr firstRow="1" firstCol="1" bandRow="1">
                <a:tableStyleId>{5C22544A-7EE6-4342-B048-85BDC9FD1C3A}</a:tableStyleId>
              </a:tblPr>
              <a:tblGrid>
                <a:gridCol w="3810000">
                  <a:extLst>
                    <a:ext uri="{9D8B030D-6E8A-4147-A177-3AD203B41FA5}">
                      <a16:colId xmlns:a16="http://schemas.microsoft.com/office/drawing/2014/main" val="3901855696"/>
                    </a:ext>
                  </a:extLst>
                </a:gridCol>
              </a:tblGrid>
              <a:tr h="1371600">
                <a:tc>
                  <a:txBody>
                    <a:bodyPr/>
                    <a:lstStyle/>
                    <a:p>
                      <a:r>
                        <a:rPr lang="en-US" sz="1100" dirty="0">
                          <a:effectLst/>
                        </a:rPr>
                        <a:t> </a:t>
                      </a:r>
                      <a:r>
                        <a:rPr lang="en-US" sz="1600" b="1" kern="1200" dirty="0">
                          <a:solidFill>
                            <a:schemeClr val="lt1"/>
                          </a:solidFill>
                          <a:effectLst/>
                          <a:latin typeface="+mn-lt"/>
                          <a:ea typeface="+mn-ea"/>
                          <a:cs typeface="+mn-cs"/>
                        </a:rPr>
                        <a:t>In the </a:t>
                      </a:r>
                      <a:r>
                        <a:rPr lang="en-US" sz="1600" b="1" kern="1200">
                          <a:solidFill>
                            <a:schemeClr val="lt1"/>
                          </a:solidFill>
                          <a:effectLst/>
                          <a:latin typeface="+mn-lt"/>
                          <a:ea typeface="+mn-ea"/>
                          <a:cs typeface="+mn-cs"/>
                        </a:rPr>
                        <a:t>second wave </a:t>
                      </a:r>
                      <a:r>
                        <a:rPr lang="en-US" sz="1600" b="1" kern="1200" dirty="0">
                          <a:solidFill>
                            <a:schemeClr val="lt1"/>
                          </a:solidFill>
                          <a:effectLst/>
                          <a:latin typeface="+mn-lt"/>
                          <a:ea typeface="+mn-ea"/>
                          <a:cs typeface="+mn-cs"/>
                        </a:rPr>
                        <a:t>more than 90% of respondents expressed readiness to take the necessary preventive measures even when restrictions were gradually eased</a:t>
                      </a:r>
                      <a:r>
                        <a:rPr lang="ka-GE" sz="1600" b="1" kern="1200" dirty="0">
                          <a:solidFill>
                            <a:schemeClr val="lt1"/>
                          </a:solidFill>
                          <a:effectLst/>
                          <a:latin typeface="+mn-lt"/>
                          <a:ea typeface="+mn-ea"/>
                          <a:cs typeface="+mn-cs"/>
                        </a:rPr>
                        <a:t>. </a:t>
                      </a:r>
                    </a:p>
                    <a:p>
                      <a:endParaRPr lang="ka-GE" sz="16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In the </a:t>
                      </a:r>
                      <a:r>
                        <a:rPr lang="en-US" sz="1600" b="1" kern="1200">
                          <a:solidFill>
                            <a:schemeClr val="lt1"/>
                          </a:solidFill>
                          <a:effectLst/>
                          <a:latin typeface="+mn-lt"/>
                          <a:ea typeface="+mn-ea"/>
                          <a:cs typeface="+mn-cs"/>
                        </a:rPr>
                        <a:t>third wave </a:t>
                      </a:r>
                      <a:r>
                        <a:rPr lang="en-US" sz="1600" b="1" kern="1200" dirty="0">
                          <a:solidFill>
                            <a:schemeClr val="lt1"/>
                          </a:solidFill>
                          <a:effectLst/>
                          <a:latin typeface="+mn-lt"/>
                          <a:ea typeface="+mn-ea"/>
                          <a:cs typeface="+mn-cs"/>
                        </a:rPr>
                        <a:t>readiness is somewhat weakened - within 10%; however, the vast majority of respondents are still loyal to the preventive measures.</a:t>
                      </a:r>
                      <a:r>
                        <a:rPr lang="ka-GE" sz="1600" b="1" kern="1200" dirty="0">
                          <a:solidFill>
                            <a:schemeClr val="lt1"/>
                          </a:solidFill>
                          <a:effectLst/>
                          <a:latin typeface="+mn-lt"/>
                          <a:ea typeface="+mn-ea"/>
                          <a:cs typeface="+mn-cs"/>
                        </a:rPr>
                        <a:t> </a:t>
                      </a:r>
                    </a:p>
                    <a:p>
                      <a:endParaRPr lang="ka-GE" sz="1600" b="1" kern="1200" dirty="0">
                        <a:solidFill>
                          <a:schemeClr val="lt1"/>
                        </a:solidFill>
                        <a:effectLst/>
                        <a:latin typeface="+mn-lt"/>
                        <a:ea typeface="+mn-ea"/>
                        <a:cs typeface="+mn-cs"/>
                      </a:endParaRPr>
                    </a:p>
                    <a:p>
                      <a:pPr algn="ctr"/>
                      <a:r>
                        <a:rPr lang="en-US" sz="1600" b="1" kern="1200" dirty="0">
                          <a:solidFill>
                            <a:schemeClr val="tx1"/>
                          </a:solidFill>
                          <a:effectLst/>
                          <a:latin typeface="+mn-lt"/>
                          <a:ea typeface="+mn-ea"/>
                          <a:cs typeface="+mn-cs"/>
                        </a:rPr>
                        <a:t>As it appeared, </a:t>
                      </a:r>
                      <a:r>
                        <a:rPr lang="en-US" sz="1600" b="1" kern="1200">
                          <a:solidFill>
                            <a:schemeClr val="tx1"/>
                          </a:solidFill>
                          <a:effectLst/>
                          <a:latin typeface="+mn-lt"/>
                          <a:ea typeface="+mn-ea"/>
                          <a:cs typeface="+mn-cs"/>
                        </a:rPr>
                        <a:t>voluntary safety </a:t>
                      </a:r>
                      <a:r>
                        <a:rPr lang="en-US" sz="1600" b="1" kern="1200" dirty="0">
                          <a:solidFill>
                            <a:schemeClr val="tx1"/>
                          </a:solidFill>
                          <a:effectLst/>
                          <a:latin typeface="+mn-lt"/>
                          <a:ea typeface="+mn-ea"/>
                          <a:cs typeface="+mn-cs"/>
                        </a:rPr>
                        <a:t>does not appear to be an equivalent alternative to </a:t>
                      </a:r>
                      <a:r>
                        <a:rPr lang="en-US" sz="1600" b="1" kern="1200">
                          <a:solidFill>
                            <a:schemeClr val="tx1"/>
                          </a:solidFill>
                          <a:effectLst/>
                          <a:latin typeface="+mn-lt"/>
                          <a:ea typeface="+mn-ea"/>
                          <a:cs typeface="+mn-cs"/>
                        </a:rPr>
                        <a:t>coercion stipulated by official </a:t>
                      </a:r>
                      <a:r>
                        <a:rPr lang="en-US" sz="1600" b="1" kern="1200" dirty="0">
                          <a:solidFill>
                            <a:schemeClr val="tx1"/>
                          </a:solidFill>
                          <a:effectLst/>
                          <a:latin typeface="+mn-lt"/>
                          <a:ea typeface="+mn-ea"/>
                          <a:cs typeface="+mn-cs"/>
                        </a:rPr>
                        <a:t>regulations</a:t>
                      </a:r>
                    </a:p>
                    <a:p>
                      <a:endParaRPr lang="ka-GE" sz="18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extLst>
      <p:ext uri="{BB962C8B-B14F-4D97-AF65-F5344CB8AC3E}">
        <p14:creationId xmlns:p14="http://schemas.microsoft.com/office/powerpoint/2010/main" val="1977103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275553130"/>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Readiness to adhere to measures</a:t>
                      </a:r>
                      <a:r>
                        <a:rPr lang="ka-GE" sz="1800" dirty="0">
                          <a:solidFill>
                            <a:schemeClr val="tx1"/>
                          </a:solidFill>
                          <a:effectLst/>
                          <a:latin typeface="+mn-lt"/>
                          <a:ea typeface="+mn-ea"/>
                          <a:cs typeface="+mn-cs"/>
                        </a:rPr>
                        <a:t> </a:t>
                      </a:r>
                      <a:r>
                        <a:rPr lang="ka-GE" sz="1400" b="0" baseline="0">
                          <a:solidFill>
                            <a:schemeClr val="tx1"/>
                          </a:solidFill>
                          <a:effectLst/>
                          <a:latin typeface="+mn-lt"/>
                          <a:ea typeface="+mn-ea"/>
                          <a:cs typeface="+mn-cs"/>
                        </a:rPr>
                        <a:t>(</a:t>
                      </a:r>
                      <a:r>
                        <a:rPr lang="en-US" sz="1400" b="0" baseline="0">
                          <a:solidFill>
                            <a:schemeClr val="tx1"/>
                          </a:solidFill>
                          <a:effectLst/>
                          <a:latin typeface="+mn-lt"/>
                          <a:ea typeface="+mn-ea"/>
                          <a:cs typeface="+mn-cs"/>
                        </a:rPr>
                        <a:t>regression </a:t>
                      </a:r>
                      <a:r>
                        <a:rPr lang="en-US" sz="1400" b="0" baseline="0" dirty="0">
                          <a:solidFill>
                            <a:schemeClr val="tx1"/>
                          </a:solidFill>
                          <a:effectLst/>
                          <a:latin typeface="+mn-lt"/>
                          <a:ea typeface="+mn-ea"/>
                          <a:cs typeface="+mn-cs"/>
                        </a:rPr>
                        <a:t>analysis</a:t>
                      </a:r>
                      <a:r>
                        <a:rPr lang="ka-GE" sz="1400" b="0" baseline="0" dirty="0">
                          <a:solidFill>
                            <a:schemeClr val="tx1"/>
                          </a:solidFill>
                          <a:effectLst/>
                          <a:latin typeface="+mn-lt"/>
                          <a:ea typeface="+mn-ea"/>
                          <a:cs typeface="+mn-cs"/>
                        </a:rPr>
                        <a:t>)</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925253986"/>
              </p:ext>
            </p:extLst>
          </p:nvPr>
        </p:nvGraphicFramePr>
        <p:xfrm>
          <a:off x="152400" y="914400"/>
          <a:ext cx="8610600" cy="301752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2710962">
                <a:tc>
                  <a:txBody>
                    <a:bodyPr/>
                    <a:lstStyle/>
                    <a:p>
                      <a:r>
                        <a:rPr lang="en-US" sz="1200" b="1" kern="1200" dirty="0">
                          <a:solidFill>
                            <a:schemeClr val="tx1"/>
                          </a:solidFill>
                          <a:effectLst/>
                          <a:latin typeface="+mn-lt"/>
                          <a:ea typeface="+mn-ea"/>
                          <a:cs typeface="+mn-cs"/>
                        </a:rPr>
                        <a:t>Express more readiness to adhere to social distancing</a:t>
                      </a:r>
                      <a:r>
                        <a:rPr lang="ka-GE" sz="1200" b="1" kern="1200" dirty="0">
                          <a:solidFill>
                            <a:schemeClr val="tx1"/>
                          </a:solidFill>
                          <a:effectLst/>
                          <a:latin typeface="+mn-lt"/>
                          <a:ea typeface="+mn-ea"/>
                          <a:cs typeface="+mn-cs"/>
                        </a:rPr>
                        <a:t>:</a:t>
                      </a:r>
                      <a:endParaRPr lang="en-US" sz="1200" b="1"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Women</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Residents of cities</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Those who trust medical sector</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Those who </a:t>
                      </a:r>
                      <a:r>
                        <a:rPr lang="en-US" sz="1200" b="1" kern="1200">
                          <a:solidFill>
                            <a:schemeClr val="tx1"/>
                          </a:solidFill>
                          <a:effectLst/>
                          <a:latin typeface="+mn-lt"/>
                          <a:ea typeface="+mn-ea"/>
                          <a:cs typeface="+mn-cs"/>
                        </a:rPr>
                        <a:t>think that the </a:t>
                      </a:r>
                      <a:r>
                        <a:rPr lang="en-US" sz="1200" b="1" kern="1200" dirty="0">
                          <a:solidFill>
                            <a:schemeClr val="tx1"/>
                          </a:solidFill>
                          <a:effectLst/>
                          <a:latin typeface="+mn-lt"/>
                          <a:ea typeface="+mn-ea"/>
                          <a:cs typeface="+mn-cs"/>
                        </a:rPr>
                        <a:t>coronavirus is spreading fast</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Those who often use media outlets to get information about the virus</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Those who do not blame the media </a:t>
                      </a:r>
                      <a:r>
                        <a:rPr lang="en-US" sz="1200" b="1" kern="1200">
                          <a:solidFill>
                            <a:schemeClr val="tx1"/>
                          </a:solidFill>
                          <a:effectLst/>
                          <a:latin typeface="+mn-lt"/>
                          <a:ea typeface="+mn-ea"/>
                          <a:cs typeface="+mn-cs"/>
                        </a:rPr>
                        <a:t>for exaggerated presentation of the virus</a:t>
                      </a:r>
                      <a:r>
                        <a:rPr lang="ka-GE" sz="1200" b="1" kern="1200">
                          <a:solidFill>
                            <a:schemeClr val="tx1"/>
                          </a:solidFill>
                          <a:effectLst/>
                          <a:latin typeface="+mn-lt"/>
                          <a:ea typeface="+mn-ea"/>
                          <a:cs typeface="+mn-cs"/>
                        </a:rPr>
                        <a:t> </a:t>
                      </a:r>
                      <a:endParaRPr lang="en-US" sz="1200" b="1" kern="1200" dirty="0">
                        <a:solidFill>
                          <a:schemeClr val="tx1"/>
                        </a:solidFill>
                        <a:effectLst/>
                        <a:latin typeface="+mn-lt"/>
                        <a:ea typeface="+mn-ea"/>
                        <a:cs typeface="+mn-cs"/>
                      </a:endParaRPr>
                    </a:p>
                    <a:p>
                      <a:r>
                        <a:rPr lang="ka-GE" sz="1200" b="1" kern="1200" dirty="0">
                          <a:solidFill>
                            <a:schemeClr val="tx1"/>
                          </a:solidFill>
                          <a:effectLst/>
                          <a:latin typeface="+mn-lt"/>
                          <a:ea typeface="+mn-ea"/>
                          <a:cs typeface="+mn-cs"/>
                        </a:rPr>
                        <a:t> </a:t>
                      </a:r>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Express more readiness to avoid crowded places</a:t>
                      </a:r>
                      <a:r>
                        <a:rPr lang="ka-GE" sz="1200" b="1" kern="1200" dirty="0">
                          <a:solidFill>
                            <a:schemeClr val="tx1"/>
                          </a:solidFill>
                          <a:effectLst/>
                          <a:latin typeface="+mn-lt"/>
                          <a:ea typeface="+mn-ea"/>
                          <a:cs typeface="+mn-cs"/>
                        </a:rPr>
                        <a:t>:</a:t>
                      </a:r>
                      <a:endParaRPr lang="en-US" sz="1200" b="1"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Respondents who think they might get infected</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Those who think </a:t>
                      </a:r>
                      <a:r>
                        <a:rPr lang="en-US" sz="1200" b="1" kern="1200">
                          <a:solidFill>
                            <a:schemeClr val="tx1"/>
                          </a:solidFill>
                          <a:effectLst/>
                          <a:latin typeface="+mn-lt"/>
                          <a:ea typeface="+mn-ea"/>
                          <a:cs typeface="+mn-cs"/>
                        </a:rPr>
                        <a:t>that the coronavirus </a:t>
                      </a:r>
                      <a:r>
                        <a:rPr lang="en-US" sz="1200" b="1" kern="1200" dirty="0">
                          <a:solidFill>
                            <a:schemeClr val="tx1"/>
                          </a:solidFill>
                          <a:effectLst/>
                          <a:latin typeface="+mn-lt"/>
                          <a:ea typeface="+mn-ea"/>
                          <a:cs typeface="+mn-cs"/>
                        </a:rPr>
                        <a:t>is spreading fast</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Those who trust the medical sector</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Those who do not blame the media </a:t>
                      </a:r>
                      <a:r>
                        <a:rPr lang="en-US" sz="1200" b="1" kern="1200">
                          <a:solidFill>
                            <a:schemeClr val="tx1"/>
                          </a:solidFill>
                          <a:effectLst/>
                          <a:latin typeface="+mn-lt"/>
                          <a:ea typeface="+mn-ea"/>
                          <a:cs typeface="+mn-cs"/>
                        </a:rPr>
                        <a:t>for exaggerated presentation of the virus</a:t>
                      </a:r>
                      <a:r>
                        <a:rPr lang="ka-GE" sz="1200" b="1" kern="1200">
                          <a:solidFill>
                            <a:schemeClr val="tx1"/>
                          </a:solidFill>
                          <a:effectLst/>
                          <a:latin typeface="+mn-lt"/>
                          <a:ea typeface="+mn-ea"/>
                          <a:cs typeface="+mn-cs"/>
                        </a:rPr>
                        <a:t> </a:t>
                      </a:r>
                      <a:endParaRPr lang="en-US" sz="1200" b="1"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Youth</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Representatives of risk groups</a:t>
                      </a:r>
                    </a:p>
                    <a:p>
                      <a:pPr lvl="0"/>
                      <a:endParaRPr lang="ka-GE" sz="900" b="1" kern="1200" dirty="0">
                        <a:solidFill>
                          <a:schemeClr val="tx1"/>
                        </a:solidFill>
                        <a:effectLst/>
                        <a:latin typeface="+mn-lt"/>
                        <a:ea typeface="+mn-ea"/>
                        <a:cs typeface="+mn-cs"/>
                      </a:endParaRPr>
                    </a:p>
                    <a:p>
                      <a:endParaRPr lang="en-US" sz="900" b="1" kern="1200" dirty="0">
                        <a:solidFill>
                          <a:schemeClr val="tx1"/>
                        </a:solidFill>
                        <a:effectLst/>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848006563"/>
              </p:ext>
            </p:extLst>
          </p:nvPr>
        </p:nvGraphicFramePr>
        <p:xfrm>
          <a:off x="304800" y="3733800"/>
          <a:ext cx="8305801" cy="2737233"/>
        </p:xfrm>
        <a:graphic>
          <a:graphicData uri="http://schemas.openxmlformats.org/drawingml/2006/table">
            <a:tbl>
              <a:tblPr firstRow="1" firstCol="1" bandRow="1">
                <a:tableStyleId>{5C22544A-7EE6-4342-B048-85BDC9FD1C3A}</a:tableStyleId>
              </a:tblPr>
              <a:tblGrid>
                <a:gridCol w="1762056">
                  <a:extLst>
                    <a:ext uri="{9D8B030D-6E8A-4147-A177-3AD203B41FA5}">
                      <a16:colId xmlns:a16="http://schemas.microsoft.com/office/drawing/2014/main" val="138856415"/>
                    </a:ext>
                  </a:extLst>
                </a:gridCol>
                <a:gridCol w="1209744">
                  <a:extLst>
                    <a:ext uri="{9D8B030D-6E8A-4147-A177-3AD203B41FA5}">
                      <a16:colId xmlns:a16="http://schemas.microsoft.com/office/drawing/2014/main" val="1827024244"/>
                    </a:ext>
                  </a:extLst>
                </a:gridCol>
                <a:gridCol w="1447800">
                  <a:extLst>
                    <a:ext uri="{9D8B030D-6E8A-4147-A177-3AD203B41FA5}">
                      <a16:colId xmlns:a16="http://schemas.microsoft.com/office/drawing/2014/main" val="874371770"/>
                    </a:ext>
                  </a:extLst>
                </a:gridCol>
                <a:gridCol w="1066800">
                  <a:extLst>
                    <a:ext uri="{9D8B030D-6E8A-4147-A177-3AD203B41FA5}">
                      <a16:colId xmlns:a16="http://schemas.microsoft.com/office/drawing/2014/main" val="2126050225"/>
                    </a:ext>
                  </a:extLst>
                </a:gridCol>
                <a:gridCol w="1295400">
                  <a:extLst>
                    <a:ext uri="{9D8B030D-6E8A-4147-A177-3AD203B41FA5}">
                      <a16:colId xmlns:a16="http://schemas.microsoft.com/office/drawing/2014/main" val="4067324939"/>
                    </a:ext>
                  </a:extLst>
                </a:gridCol>
                <a:gridCol w="990600">
                  <a:extLst>
                    <a:ext uri="{9D8B030D-6E8A-4147-A177-3AD203B41FA5}">
                      <a16:colId xmlns:a16="http://schemas.microsoft.com/office/drawing/2014/main" val="686279931"/>
                    </a:ext>
                  </a:extLst>
                </a:gridCol>
                <a:gridCol w="533401">
                  <a:extLst>
                    <a:ext uri="{9D8B030D-6E8A-4147-A177-3AD203B41FA5}">
                      <a16:colId xmlns:a16="http://schemas.microsoft.com/office/drawing/2014/main" val="195569051"/>
                    </a:ext>
                  </a:extLst>
                </a:gridCol>
              </a:tblGrid>
              <a:tr h="276438">
                <a:tc rowSpan="2">
                  <a:txBody>
                    <a:bodyPr/>
                    <a:lstStyle/>
                    <a:p>
                      <a:pPr marL="0" marR="0" algn="ctr">
                        <a:lnSpc>
                          <a:spcPct val="115000"/>
                        </a:lnSpc>
                        <a:spcBef>
                          <a:spcPts val="0"/>
                        </a:spcBef>
                        <a:spcAft>
                          <a:spcPts val="0"/>
                        </a:spcAft>
                      </a:pPr>
                      <a:r>
                        <a:rPr lang="ka-GE" sz="80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gridSpan="3">
                  <a:txBody>
                    <a:bodyPr/>
                    <a:lstStyle/>
                    <a:p>
                      <a:pPr marL="0" marR="0" algn="ctr">
                        <a:lnSpc>
                          <a:spcPct val="115000"/>
                        </a:lnSpc>
                        <a:spcBef>
                          <a:spcPts val="0"/>
                        </a:spcBef>
                        <a:spcAft>
                          <a:spcPts val="0"/>
                        </a:spcAft>
                      </a:pPr>
                      <a:r>
                        <a:rPr lang="en-US" sz="800" dirty="0">
                          <a:effectLst/>
                        </a:rPr>
                        <a:t>Readiness for social distancing</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hMerge="1">
                  <a:txBody>
                    <a:bodyPr/>
                    <a:lstStyle/>
                    <a:p>
                      <a:endParaRPr lang="en-US"/>
                    </a:p>
                  </a:txBody>
                  <a:tcPr/>
                </a:tc>
                <a:tc hMerge="1">
                  <a:txBody>
                    <a:bodyPr/>
                    <a:lstStyle/>
                    <a:p>
                      <a:endParaRPr lang="en-US"/>
                    </a:p>
                  </a:txBody>
                  <a:tcPr/>
                </a:tc>
                <a:tc gridSpan="3">
                  <a:txBody>
                    <a:bodyPr/>
                    <a:lstStyle/>
                    <a:p>
                      <a:pPr marL="0" marR="0" algn="ctr">
                        <a:lnSpc>
                          <a:spcPct val="115000"/>
                        </a:lnSpc>
                        <a:spcBef>
                          <a:spcPts val="0"/>
                        </a:spcBef>
                        <a:spcAft>
                          <a:spcPts val="0"/>
                        </a:spcAft>
                      </a:pPr>
                      <a:r>
                        <a:rPr lang="en-US" sz="800" dirty="0">
                          <a:effectLst/>
                        </a:rPr>
                        <a:t>Willingness to avoid crowded places</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229512704"/>
                  </a:ext>
                </a:extLst>
              </a:tr>
              <a:tr h="138219">
                <a:tc vMerge="1">
                  <a:txBody>
                    <a:bodyPr/>
                    <a:lstStyle/>
                    <a:p>
                      <a:endParaRPr lang="en-US"/>
                    </a:p>
                  </a:txBody>
                  <a:tcPr/>
                </a:tc>
                <a:tc>
                  <a:txBody>
                    <a:bodyPr/>
                    <a:lstStyle/>
                    <a:p>
                      <a:pPr marL="0" marR="0" algn="ctr">
                        <a:lnSpc>
                          <a:spcPct val="115000"/>
                        </a:lnSpc>
                        <a:spcBef>
                          <a:spcPts val="0"/>
                        </a:spcBef>
                        <a:spcAft>
                          <a:spcPts val="0"/>
                        </a:spcAft>
                      </a:pPr>
                      <a:r>
                        <a:rPr lang="en-US" sz="800" dirty="0">
                          <a:effectLst/>
                        </a:rPr>
                        <a:t>Beta</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standartized CI</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p</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Beta</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standartized CI</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p</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extLst>
                  <a:ext uri="{0D108BD9-81ED-4DB2-BD59-A6C34878D82A}">
                    <a16:rowId xmlns:a16="http://schemas.microsoft.com/office/drawing/2014/main" val="1359817874"/>
                  </a:ext>
                </a:extLst>
              </a:tr>
              <a:tr h="192954">
                <a:tc>
                  <a:txBody>
                    <a:bodyPr/>
                    <a:lstStyle/>
                    <a:p>
                      <a:pPr marL="0" marR="0">
                        <a:lnSpc>
                          <a:spcPct val="115000"/>
                        </a:lnSpc>
                        <a:spcBef>
                          <a:spcPts val="0"/>
                        </a:spcBef>
                        <a:spcAft>
                          <a:spcPts val="0"/>
                        </a:spcAft>
                      </a:pPr>
                      <a:r>
                        <a:rPr lang="en-US" sz="800" dirty="0">
                          <a:effectLst/>
                        </a:rPr>
                        <a:t>Gender: female</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0.11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0.04 – 0.18</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0.003</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0.14</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ka-GE" sz="800">
                          <a:effectLst/>
                        </a:rPr>
                        <a:t>0</a:t>
                      </a:r>
                      <a:r>
                        <a:rPr lang="en-US" sz="800" dirty="0">
                          <a:effectLst/>
                        </a:rPr>
                        <a:t>.07 – 0.22</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&lt;0.001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extLst>
                  <a:ext uri="{0D108BD9-81ED-4DB2-BD59-A6C34878D82A}">
                    <a16:rowId xmlns:a16="http://schemas.microsoft.com/office/drawing/2014/main" val="1600491638"/>
                  </a:ext>
                </a:extLst>
              </a:tr>
              <a:tr h="276438">
                <a:tc>
                  <a:txBody>
                    <a:bodyPr/>
                    <a:lstStyle/>
                    <a:p>
                      <a:pPr marL="0" marR="0">
                        <a:lnSpc>
                          <a:spcPct val="115000"/>
                        </a:lnSpc>
                        <a:spcBef>
                          <a:spcPts val="0"/>
                        </a:spcBef>
                        <a:spcAft>
                          <a:spcPts val="0"/>
                        </a:spcAft>
                      </a:pPr>
                      <a:r>
                        <a:rPr lang="en-US" sz="800" dirty="0">
                          <a:effectLst/>
                        </a:rPr>
                        <a:t>Confidence in the medical sector</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0.19</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0.11 – 0.27</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&lt;0.001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ka-GE" sz="80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ka-GE" sz="80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ka-GE" sz="80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extLst>
                  <a:ext uri="{0D108BD9-81ED-4DB2-BD59-A6C34878D82A}">
                    <a16:rowId xmlns:a16="http://schemas.microsoft.com/office/drawing/2014/main" val="2377176971"/>
                  </a:ext>
                </a:extLst>
              </a:tr>
              <a:tr h="329184">
                <a:tc>
                  <a:txBody>
                    <a:bodyPr/>
                    <a:lstStyle/>
                    <a:p>
                      <a:pPr marL="0" marR="0">
                        <a:lnSpc>
                          <a:spcPct val="115000"/>
                        </a:lnSpc>
                        <a:spcBef>
                          <a:spcPts val="0"/>
                        </a:spcBef>
                        <a:spcAft>
                          <a:spcPts val="0"/>
                        </a:spcAft>
                      </a:pPr>
                      <a:r>
                        <a:rPr lang="en-US" sz="800">
                          <a:effectLst/>
                        </a:rPr>
                        <a:t>Confidence </a:t>
                      </a:r>
                      <a:r>
                        <a:rPr lang="en-US" sz="800" dirty="0">
                          <a:effectLst/>
                        </a:rPr>
                        <a:t>in </a:t>
                      </a:r>
                      <a:r>
                        <a:rPr lang="en-US" sz="800">
                          <a:effectLst/>
                        </a:rPr>
                        <a:t>government authorities</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0.14</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0.06 – 0.21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0.001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extLst>
                  <a:ext uri="{0D108BD9-81ED-4DB2-BD59-A6C34878D82A}">
                    <a16:rowId xmlns:a16="http://schemas.microsoft.com/office/drawing/2014/main" val="562063131"/>
                  </a:ext>
                </a:extLst>
              </a:tr>
              <a:tr h="381000">
                <a:tc>
                  <a:txBody>
                    <a:bodyPr/>
                    <a:lstStyle/>
                    <a:p>
                      <a:pPr marL="0" marR="0">
                        <a:lnSpc>
                          <a:spcPct val="115000"/>
                        </a:lnSpc>
                        <a:spcBef>
                          <a:spcPts val="0"/>
                        </a:spcBef>
                        <a:spcAft>
                          <a:spcPts val="0"/>
                        </a:spcAft>
                      </a:pPr>
                      <a:r>
                        <a:rPr lang="en-US" sz="800" dirty="0">
                          <a:effectLst/>
                        </a:rPr>
                        <a:t>Perception of virus spread speed</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0.14</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.06 – 0.21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&lt;0.001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0.12</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0.05 – 0.20</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0.001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extLst>
                  <a:ext uri="{0D108BD9-81ED-4DB2-BD59-A6C34878D82A}">
                    <a16:rowId xmlns:a16="http://schemas.microsoft.com/office/drawing/2014/main" val="703610237"/>
                  </a:ext>
                </a:extLst>
              </a:tr>
              <a:tr h="362574">
                <a:tc>
                  <a:txBody>
                    <a:bodyPr/>
                    <a:lstStyle/>
                    <a:p>
                      <a:pPr marL="0" marR="0">
                        <a:lnSpc>
                          <a:spcPct val="115000"/>
                        </a:lnSpc>
                        <a:spcBef>
                          <a:spcPts val="0"/>
                        </a:spcBef>
                        <a:spcAft>
                          <a:spcPts val="0"/>
                        </a:spcAft>
                      </a:pPr>
                      <a:r>
                        <a:rPr lang="en-US" sz="800" dirty="0">
                          <a:effectLst/>
                        </a:rPr>
                        <a:t>Feeling own exposure</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0.09</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ka-GE" sz="800">
                          <a:effectLst/>
                        </a:rPr>
                        <a:t>0</a:t>
                      </a:r>
                      <a:r>
                        <a:rPr lang="en-US" sz="800" dirty="0">
                          <a:effectLst/>
                        </a:rPr>
                        <a:t>.01 – 0.16</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0.021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extLst>
                  <a:ext uri="{0D108BD9-81ED-4DB2-BD59-A6C34878D82A}">
                    <a16:rowId xmlns:a16="http://schemas.microsoft.com/office/drawing/2014/main" val="3281840650"/>
                  </a:ext>
                </a:extLst>
              </a:tr>
              <a:tr h="399426">
                <a:tc>
                  <a:txBody>
                    <a:bodyPr/>
                    <a:lstStyle/>
                    <a:p>
                      <a:pPr marL="0" marR="0">
                        <a:lnSpc>
                          <a:spcPct val="115000"/>
                        </a:lnSpc>
                        <a:spcBef>
                          <a:spcPts val="0"/>
                        </a:spcBef>
                        <a:spcAft>
                          <a:spcPts val="0"/>
                        </a:spcAft>
                      </a:pPr>
                      <a:r>
                        <a:rPr lang="en-US" sz="800" dirty="0">
                          <a:effectLst/>
                        </a:rPr>
                        <a:t>Frequency of media use</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0.17</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0.09 – 0.25</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&lt;0.001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0.17</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0.10 – 0.25</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&lt;0.001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extLst>
                  <a:ext uri="{0D108BD9-81ED-4DB2-BD59-A6C34878D82A}">
                    <a16:rowId xmlns:a16="http://schemas.microsoft.com/office/drawing/2014/main" val="2408730716"/>
                  </a:ext>
                </a:extLst>
              </a:tr>
              <a:tr h="381000">
                <a:tc>
                  <a:txBody>
                    <a:bodyPr/>
                    <a:lstStyle/>
                    <a:p>
                      <a:pPr marL="0" marR="0">
                        <a:lnSpc>
                          <a:spcPct val="115000"/>
                        </a:lnSpc>
                        <a:spcBef>
                          <a:spcPts val="0"/>
                        </a:spcBef>
                        <a:spcAft>
                          <a:spcPts val="0"/>
                        </a:spcAft>
                      </a:pPr>
                      <a:r>
                        <a:rPr lang="en-US" sz="800" dirty="0">
                          <a:effectLst/>
                        </a:rPr>
                        <a:t>Perception of the exaggerated presentation of the virus by the media</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-0.13</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-0.20 – -0.05</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0.001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-0.12</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-0.20 – -0.04</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0.002</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extLst>
                  <a:ext uri="{0D108BD9-81ED-4DB2-BD59-A6C34878D82A}">
                    <a16:rowId xmlns:a16="http://schemas.microsoft.com/office/drawing/2014/main" val="1137834226"/>
                  </a:ext>
                </a:extLst>
              </a:tr>
            </a:tbl>
          </a:graphicData>
        </a:graphic>
      </p:graphicFrame>
    </p:spTree>
    <p:extLst>
      <p:ext uri="{BB962C8B-B14F-4D97-AF65-F5344CB8AC3E}">
        <p14:creationId xmlns:p14="http://schemas.microsoft.com/office/powerpoint/2010/main" val="1346773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808625337"/>
              </p:ext>
            </p:extLst>
          </p:nvPr>
        </p:nvGraphicFramePr>
        <p:xfrm>
          <a:off x="3200400" y="0"/>
          <a:ext cx="56388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731677316"/>
              </p:ext>
            </p:extLst>
          </p:nvPr>
        </p:nvGraphicFramePr>
        <p:xfrm>
          <a:off x="152400" y="533400"/>
          <a:ext cx="3048000" cy="573977"/>
        </p:xfrm>
        <a:graphic>
          <a:graphicData uri="http://schemas.openxmlformats.org/drawingml/2006/table">
            <a:tbl>
              <a:tblPr firstRow="1" firstCol="1" bandRow="1">
                <a:tableStyleId>{5C22544A-7EE6-4342-B048-85BDC9FD1C3A}</a:tableStyleId>
              </a:tblPr>
              <a:tblGrid>
                <a:gridCol w="30480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dirty="0">
                          <a:solidFill>
                            <a:schemeClr val="tx1"/>
                          </a:solidFill>
                          <a:effectLst/>
                        </a:rPr>
                        <a:t>Emotional perception of coping </a:t>
                      </a:r>
                      <a:r>
                        <a:rPr lang="en-US" sz="1800">
                          <a:solidFill>
                            <a:schemeClr val="tx1"/>
                          </a:solidFill>
                          <a:effectLst/>
                        </a:rPr>
                        <a:t>with the coronavirus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082866813"/>
              </p:ext>
            </p:extLst>
          </p:nvPr>
        </p:nvGraphicFramePr>
        <p:xfrm>
          <a:off x="152400" y="1905000"/>
          <a:ext cx="2971800" cy="1645920"/>
        </p:xfrm>
        <a:graphic>
          <a:graphicData uri="http://schemas.openxmlformats.org/drawingml/2006/table">
            <a:tbl>
              <a:tblPr firstRow="1" firstCol="1" bandRow="1">
                <a:tableStyleId>{5C22544A-7EE6-4342-B048-85BDC9FD1C3A}</a:tableStyleId>
              </a:tblPr>
              <a:tblGrid>
                <a:gridCol w="2971800">
                  <a:extLst>
                    <a:ext uri="{9D8B030D-6E8A-4147-A177-3AD203B41FA5}">
                      <a16:colId xmlns:a16="http://schemas.microsoft.com/office/drawing/2014/main" val="3901855696"/>
                    </a:ext>
                  </a:extLst>
                </a:gridCol>
              </a:tblGrid>
              <a:tr h="1371600">
                <a:tc>
                  <a:txBody>
                    <a:bodyPr/>
                    <a:lstStyle/>
                    <a:p>
                      <a:r>
                        <a:rPr lang="en-US" sz="1100" dirty="0">
                          <a:effectLst/>
                        </a:rPr>
                        <a:t> </a:t>
                      </a:r>
                      <a:r>
                        <a:rPr lang="en-US" sz="1800" b="1" kern="1200" dirty="0">
                          <a:solidFill>
                            <a:schemeClr val="lt1"/>
                          </a:solidFill>
                          <a:effectLst/>
                          <a:latin typeface="+mn-lt"/>
                          <a:ea typeface="+mn-ea"/>
                          <a:cs typeface="+mn-cs"/>
                        </a:rPr>
                        <a:t>Attitudes toward COVID-19 are moderately optimistic in all three wave respondents, however, significantly strengthened in the third wave.</a:t>
                      </a:r>
                      <a:endParaRPr lang="ka-GE" sz="18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558866872"/>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Attitudes toward coping </a:t>
                      </a:r>
                      <a:r>
                        <a:rPr lang="en-US" sz="1800">
                          <a:solidFill>
                            <a:schemeClr val="tx1"/>
                          </a:solidFill>
                          <a:effectLst/>
                          <a:latin typeface="+mn-lt"/>
                          <a:ea typeface="+mn-ea"/>
                          <a:cs typeface="+mn-cs"/>
                        </a:rPr>
                        <a:t>with the coronavirus </a:t>
                      </a:r>
                      <a:r>
                        <a:rPr lang="ka-GE" sz="1400" b="0" baseline="0" dirty="0">
                          <a:solidFill>
                            <a:schemeClr val="tx1"/>
                          </a:solidFill>
                          <a:effectLst/>
                          <a:latin typeface="+mn-lt"/>
                          <a:ea typeface="+mn-ea"/>
                          <a:cs typeface="+mn-cs"/>
                        </a:rPr>
                        <a:t>(</a:t>
                      </a:r>
                      <a:r>
                        <a:rPr lang="en-US" sz="1400" b="0" baseline="0" dirty="0">
                          <a:solidFill>
                            <a:schemeClr val="tx1"/>
                          </a:solidFill>
                          <a:effectLst/>
                          <a:latin typeface="+mn-lt"/>
                          <a:ea typeface="+mn-ea"/>
                          <a:cs typeface="+mn-cs"/>
                        </a:rPr>
                        <a:t>regression analysis</a:t>
                      </a:r>
                      <a:r>
                        <a:rPr lang="ka-GE" sz="1400" b="0" baseline="0" dirty="0">
                          <a:solidFill>
                            <a:schemeClr val="tx1"/>
                          </a:solidFill>
                          <a:effectLst/>
                          <a:latin typeface="+mn-lt"/>
                          <a:ea typeface="+mn-ea"/>
                          <a:cs typeface="+mn-cs"/>
                        </a:rPr>
                        <a:t>)</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740359459"/>
              </p:ext>
            </p:extLst>
          </p:nvPr>
        </p:nvGraphicFramePr>
        <p:xfrm>
          <a:off x="152400" y="914400"/>
          <a:ext cx="8610600" cy="19050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1905000">
                <a:tc>
                  <a:txBody>
                    <a:bodyPr/>
                    <a:lstStyle/>
                    <a:p>
                      <a:pPr lvl="0"/>
                      <a:r>
                        <a:rPr lang="en-US" sz="1400" b="1" kern="1200" dirty="0">
                          <a:solidFill>
                            <a:schemeClr val="tx1"/>
                          </a:solidFill>
                          <a:effectLst/>
                          <a:latin typeface="+mn-lt"/>
                          <a:ea typeface="+mn-ea"/>
                          <a:cs typeface="+mn-cs"/>
                        </a:rPr>
                        <a:t>Women, on average, </a:t>
                      </a:r>
                      <a:r>
                        <a:rPr lang="en-US" sz="1400" b="1" kern="1200">
                          <a:solidFill>
                            <a:schemeClr val="tx1"/>
                          </a:solidFill>
                          <a:effectLst/>
                          <a:latin typeface="+mn-lt"/>
                          <a:ea typeface="+mn-ea"/>
                          <a:cs typeface="+mn-cs"/>
                        </a:rPr>
                        <a:t>perceive the coronavirus </a:t>
                      </a:r>
                      <a:r>
                        <a:rPr lang="en-US" sz="1400" b="1" kern="1200" dirty="0">
                          <a:solidFill>
                            <a:schemeClr val="tx1"/>
                          </a:solidFill>
                          <a:effectLst/>
                          <a:latin typeface="+mn-lt"/>
                          <a:ea typeface="+mn-ea"/>
                          <a:cs typeface="+mn-cs"/>
                        </a:rPr>
                        <a:t>and problems caused by it more emotionally than men; </a:t>
                      </a:r>
                      <a:r>
                        <a:rPr lang="ka-GE" sz="1400" b="1" kern="1200" dirty="0">
                          <a:solidFill>
                            <a:schemeClr val="tx1"/>
                          </a:solidFill>
                          <a:effectLst/>
                          <a:latin typeface="+mn-lt"/>
                          <a:ea typeface="+mn-ea"/>
                          <a:cs typeface="+mn-cs"/>
                        </a:rPr>
                        <a:t> </a:t>
                      </a:r>
                      <a:endParaRPr lang="en-US" sz="1400" b="1" kern="1200" dirty="0">
                        <a:solidFill>
                          <a:schemeClr val="tx1"/>
                        </a:solidFill>
                        <a:effectLst/>
                        <a:latin typeface="+mn-lt"/>
                        <a:ea typeface="+mn-ea"/>
                        <a:cs typeface="+mn-cs"/>
                      </a:endParaRPr>
                    </a:p>
                    <a:p>
                      <a:pPr lvl="0"/>
                      <a:endParaRPr lang="ka-GE" sz="1400" b="1" kern="1200" dirty="0">
                        <a:solidFill>
                          <a:schemeClr val="tx1"/>
                        </a:solidFill>
                        <a:effectLst/>
                        <a:latin typeface="+mn-lt"/>
                        <a:ea typeface="+mn-ea"/>
                        <a:cs typeface="+mn-cs"/>
                      </a:endParaRPr>
                    </a:p>
                    <a:p>
                      <a:pPr lvl="0"/>
                      <a:r>
                        <a:rPr lang="en-US" sz="1400" b="1" kern="1200" dirty="0">
                          <a:solidFill>
                            <a:schemeClr val="tx1"/>
                          </a:solidFill>
                          <a:effectLst/>
                          <a:latin typeface="+mn-lt"/>
                          <a:ea typeface="+mn-ea"/>
                          <a:cs typeface="+mn-cs"/>
                        </a:rPr>
                        <a:t>The older the respondent, the higher the likelihood of </a:t>
                      </a:r>
                      <a:r>
                        <a:rPr lang="en-US" sz="1400" b="1" kern="1200">
                          <a:solidFill>
                            <a:schemeClr val="tx1"/>
                          </a:solidFill>
                          <a:effectLst/>
                          <a:latin typeface="+mn-lt"/>
                          <a:ea typeface="+mn-ea"/>
                          <a:cs typeface="+mn-cs"/>
                        </a:rPr>
                        <a:t>perceiving getting infected with </a:t>
                      </a:r>
                      <a:r>
                        <a:rPr lang="en-US" sz="1400" b="1" kern="1200" dirty="0">
                          <a:solidFill>
                            <a:schemeClr val="tx1"/>
                          </a:solidFill>
                          <a:effectLst/>
                          <a:latin typeface="+mn-lt"/>
                          <a:ea typeface="+mn-ea"/>
                          <a:cs typeface="+mn-cs"/>
                        </a:rPr>
                        <a:t>the virus. Also perceiving that in case of infecting it will be more difficult for them </a:t>
                      </a:r>
                      <a:r>
                        <a:rPr lang="en-US" sz="1400" b="1" kern="1200">
                          <a:solidFill>
                            <a:schemeClr val="tx1"/>
                          </a:solidFill>
                          <a:effectLst/>
                          <a:latin typeface="+mn-lt"/>
                          <a:ea typeface="+mn-ea"/>
                          <a:cs typeface="+mn-cs"/>
                        </a:rPr>
                        <a:t>to endure the </a:t>
                      </a:r>
                      <a:r>
                        <a:rPr lang="en-US" sz="1400" b="1" kern="1200" dirty="0">
                          <a:solidFill>
                            <a:schemeClr val="tx1"/>
                          </a:solidFill>
                          <a:effectLst/>
                          <a:latin typeface="+mn-lt"/>
                          <a:ea typeface="+mn-ea"/>
                          <a:cs typeface="+mn-cs"/>
                        </a:rPr>
                        <a:t>virus. </a:t>
                      </a:r>
                      <a:r>
                        <a:rPr lang="ka-GE" sz="1400" b="1" kern="1200" dirty="0">
                          <a:solidFill>
                            <a:schemeClr val="tx1"/>
                          </a:solidFill>
                          <a:effectLst/>
                          <a:latin typeface="+mn-lt"/>
                          <a:ea typeface="+mn-ea"/>
                          <a:cs typeface="+mn-cs"/>
                        </a:rPr>
                        <a:t> </a:t>
                      </a:r>
                      <a:endParaRPr lang="en-US" sz="1400" b="1" kern="1200" dirty="0">
                        <a:solidFill>
                          <a:schemeClr val="tx1"/>
                        </a:solidFill>
                        <a:effectLst/>
                        <a:latin typeface="+mn-lt"/>
                        <a:ea typeface="+mn-ea"/>
                        <a:cs typeface="+mn-cs"/>
                      </a:endParaRPr>
                    </a:p>
                    <a:p>
                      <a:pPr lvl="0"/>
                      <a:endParaRPr lang="ka-GE" sz="1400" b="1" kern="1200" dirty="0">
                        <a:solidFill>
                          <a:schemeClr val="tx1"/>
                        </a:solidFill>
                        <a:effectLst/>
                        <a:latin typeface="+mn-lt"/>
                        <a:ea typeface="+mn-ea"/>
                        <a:cs typeface="+mn-cs"/>
                      </a:endParaRPr>
                    </a:p>
                    <a:p>
                      <a:pPr lvl="0"/>
                      <a:r>
                        <a:rPr lang="en-US" sz="1400" b="1" kern="1200" dirty="0">
                          <a:solidFill>
                            <a:schemeClr val="tx1"/>
                          </a:solidFill>
                          <a:effectLst/>
                          <a:latin typeface="+mn-lt"/>
                          <a:ea typeface="+mn-ea"/>
                          <a:cs typeface="+mn-cs"/>
                        </a:rPr>
                        <a:t>Residents of urban-type settlements have a stronger perception of the likelihood </a:t>
                      </a:r>
                      <a:r>
                        <a:rPr lang="en-US" sz="1400" b="1" kern="1200">
                          <a:solidFill>
                            <a:schemeClr val="tx1"/>
                          </a:solidFill>
                          <a:effectLst/>
                          <a:latin typeface="+mn-lt"/>
                          <a:ea typeface="+mn-ea"/>
                          <a:cs typeface="+mn-cs"/>
                        </a:rPr>
                        <a:t>of getting</a:t>
                      </a:r>
                      <a:r>
                        <a:rPr lang="en-US" sz="1400" b="1" kern="1200" baseline="0">
                          <a:solidFill>
                            <a:schemeClr val="tx1"/>
                          </a:solidFill>
                          <a:effectLst/>
                          <a:latin typeface="+mn-lt"/>
                          <a:ea typeface="+mn-ea"/>
                          <a:cs typeface="+mn-cs"/>
                        </a:rPr>
                        <a:t> infected </a:t>
                      </a:r>
                      <a:r>
                        <a:rPr lang="en-US" sz="1400" b="1" kern="1200">
                          <a:solidFill>
                            <a:schemeClr val="tx1"/>
                          </a:solidFill>
                          <a:effectLst/>
                          <a:latin typeface="+mn-lt"/>
                          <a:ea typeface="+mn-ea"/>
                          <a:cs typeface="+mn-cs"/>
                        </a:rPr>
                        <a:t>than </a:t>
                      </a:r>
                      <a:r>
                        <a:rPr lang="en-US" sz="1400" b="1" kern="1200" dirty="0">
                          <a:solidFill>
                            <a:schemeClr val="tx1"/>
                          </a:solidFill>
                          <a:effectLst/>
                          <a:latin typeface="+mn-lt"/>
                          <a:ea typeface="+mn-ea"/>
                          <a:cs typeface="+mn-cs"/>
                        </a:rPr>
                        <a:t>residents of rural-type settlements.   </a:t>
                      </a:r>
                      <a:r>
                        <a:rPr lang="ka-GE" sz="1400" b="1" kern="1200" dirty="0">
                          <a:solidFill>
                            <a:schemeClr val="tx1"/>
                          </a:solidFill>
                          <a:effectLst/>
                          <a:latin typeface="+mn-lt"/>
                          <a:ea typeface="+mn-ea"/>
                          <a:cs typeface="+mn-cs"/>
                        </a:rPr>
                        <a:t> </a:t>
                      </a:r>
                      <a:endParaRPr lang="en-US" sz="1400" b="1" kern="1200" dirty="0">
                        <a:solidFill>
                          <a:schemeClr val="tx1"/>
                        </a:solidFill>
                        <a:effectLst/>
                        <a:latin typeface="+mn-lt"/>
                        <a:ea typeface="+mn-ea"/>
                        <a:cs typeface="+mn-cs"/>
                      </a:endParaRPr>
                    </a:p>
                    <a:p>
                      <a:pPr lvl="0"/>
                      <a:endParaRPr lang="ka-GE" sz="900" b="1" kern="1200" dirty="0">
                        <a:solidFill>
                          <a:schemeClr val="tx1"/>
                        </a:solidFill>
                        <a:effectLst/>
                        <a:latin typeface="+mn-lt"/>
                        <a:ea typeface="+mn-ea"/>
                        <a:cs typeface="+mn-cs"/>
                      </a:endParaRPr>
                    </a:p>
                    <a:p>
                      <a:endParaRPr lang="en-US" sz="900" b="1" kern="1200" dirty="0">
                        <a:solidFill>
                          <a:schemeClr val="tx1"/>
                        </a:solidFill>
                        <a:effectLst/>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4085632523"/>
              </p:ext>
            </p:extLst>
          </p:nvPr>
        </p:nvGraphicFramePr>
        <p:xfrm>
          <a:off x="228600" y="2899247"/>
          <a:ext cx="8382000" cy="2739552"/>
        </p:xfrm>
        <a:graphic>
          <a:graphicData uri="http://schemas.openxmlformats.org/drawingml/2006/table">
            <a:tbl>
              <a:tblPr firstRow="1" firstCol="1" bandRow="1">
                <a:tableStyleId>{5C22544A-7EE6-4342-B048-85BDC9FD1C3A}</a:tableStyleId>
              </a:tblPr>
              <a:tblGrid>
                <a:gridCol w="2992728">
                  <a:extLst>
                    <a:ext uri="{9D8B030D-6E8A-4147-A177-3AD203B41FA5}">
                      <a16:colId xmlns:a16="http://schemas.microsoft.com/office/drawing/2014/main" val="889695162"/>
                    </a:ext>
                  </a:extLst>
                </a:gridCol>
                <a:gridCol w="2044061">
                  <a:extLst>
                    <a:ext uri="{9D8B030D-6E8A-4147-A177-3AD203B41FA5}">
                      <a16:colId xmlns:a16="http://schemas.microsoft.com/office/drawing/2014/main" val="391812379"/>
                    </a:ext>
                  </a:extLst>
                </a:gridCol>
                <a:gridCol w="2044061">
                  <a:extLst>
                    <a:ext uri="{9D8B030D-6E8A-4147-A177-3AD203B41FA5}">
                      <a16:colId xmlns:a16="http://schemas.microsoft.com/office/drawing/2014/main" val="2582019183"/>
                    </a:ext>
                  </a:extLst>
                </a:gridCol>
                <a:gridCol w="1301150">
                  <a:extLst>
                    <a:ext uri="{9D8B030D-6E8A-4147-A177-3AD203B41FA5}">
                      <a16:colId xmlns:a16="http://schemas.microsoft.com/office/drawing/2014/main" val="1772343264"/>
                    </a:ext>
                  </a:extLst>
                </a:gridCol>
              </a:tblGrid>
              <a:tr h="417716">
                <a:tc rowSpan="2">
                  <a:txBody>
                    <a:bodyPr/>
                    <a:lstStyle/>
                    <a:p>
                      <a:pPr marL="0" marR="0" algn="just">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3">
                  <a:txBody>
                    <a:bodyPr/>
                    <a:lstStyle/>
                    <a:p>
                      <a:pPr marL="0" marR="0" algn="ctr">
                        <a:lnSpc>
                          <a:spcPct val="107000"/>
                        </a:lnSpc>
                        <a:spcBef>
                          <a:spcPts val="0"/>
                        </a:spcBef>
                        <a:spcAft>
                          <a:spcPts val="0"/>
                        </a:spcAft>
                      </a:pPr>
                      <a:r>
                        <a:rPr lang="en-US" sz="1000" dirty="0">
                          <a:effectLst/>
                        </a:rPr>
                        <a:t>Medium emotionality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525771"/>
                  </a:ext>
                </a:extLst>
              </a:tr>
              <a:tr h="408475">
                <a:tc vMerge="1">
                  <a:txBody>
                    <a:bodyPr/>
                    <a:lstStyle/>
                    <a:p>
                      <a:endParaRPr lang="en-US"/>
                    </a:p>
                  </a:txBody>
                  <a:tcPr/>
                </a:tc>
                <a:tc>
                  <a:txBody>
                    <a:bodyPr/>
                    <a:lstStyle/>
                    <a:p>
                      <a:pPr marL="0" marR="0" algn="ctr">
                        <a:lnSpc>
                          <a:spcPct val="107000"/>
                        </a:lnSpc>
                        <a:spcBef>
                          <a:spcPts val="0"/>
                        </a:spcBef>
                        <a:spcAft>
                          <a:spcPts val="0"/>
                        </a:spcAft>
                      </a:pPr>
                      <a:r>
                        <a:rPr lang="en-US" sz="1000" dirty="0">
                          <a:effectLst/>
                        </a:rPr>
                        <a:t>Beta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000" dirty="0">
                          <a:effectLst/>
                        </a:rPr>
                        <a:t>standartized 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846381445"/>
                  </a:ext>
                </a:extLst>
              </a:tr>
              <a:tr h="384446">
                <a:tc>
                  <a:txBody>
                    <a:bodyPr/>
                    <a:lstStyle/>
                    <a:p>
                      <a:pPr marL="0" marR="0">
                        <a:lnSpc>
                          <a:spcPct val="107000"/>
                        </a:lnSpc>
                        <a:spcBef>
                          <a:spcPts val="0"/>
                        </a:spcBef>
                        <a:spcAft>
                          <a:spcPts val="0"/>
                        </a:spcAft>
                      </a:pPr>
                      <a:r>
                        <a:rPr lang="en-US" sz="1000" dirty="0">
                          <a:effectLst/>
                        </a:rPr>
                        <a:t>Age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0.16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0.10 – 0.23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78099992"/>
                  </a:ext>
                </a:extLst>
              </a:tr>
              <a:tr h="408475">
                <a:tc>
                  <a:txBody>
                    <a:bodyPr/>
                    <a:lstStyle/>
                    <a:p>
                      <a:pPr marL="0" marR="0">
                        <a:lnSpc>
                          <a:spcPct val="107000"/>
                        </a:lnSpc>
                        <a:spcBef>
                          <a:spcPts val="0"/>
                        </a:spcBef>
                        <a:spcAft>
                          <a:spcPts val="0"/>
                        </a:spcAft>
                      </a:pPr>
                      <a:r>
                        <a:rPr lang="en-US" sz="1000" dirty="0">
                          <a:effectLst/>
                        </a:rPr>
                        <a:t>Gender: female vs male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0.12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0.06 – 0.18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29233451"/>
                  </a:ext>
                </a:extLst>
              </a:tr>
              <a:tr h="408475">
                <a:tc>
                  <a:txBody>
                    <a:bodyPr/>
                    <a:lstStyle/>
                    <a:p>
                      <a:pPr marL="0" marR="0">
                        <a:lnSpc>
                          <a:spcPct val="107000"/>
                        </a:lnSpc>
                        <a:spcBef>
                          <a:spcPts val="0"/>
                        </a:spcBef>
                        <a:spcAft>
                          <a:spcPts val="0"/>
                        </a:spcAft>
                      </a:pPr>
                      <a:r>
                        <a:rPr lang="en-US" sz="1000" dirty="0">
                          <a:effectLst/>
                        </a:rPr>
                        <a:t>Basic education vs primary education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0.22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0.02 – 0.41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0.032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61790651"/>
                  </a:ext>
                </a:extLst>
              </a:tr>
              <a:tr h="474644">
                <a:tc>
                  <a:txBody>
                    <a:bodyPr/>
                    <a:lstStyle/>
                    <a:p>
                      <a:pPr marL="0" marR="0">
                        <a:lnSpc>
                          <a:spcPct val="107000"/>
                        </a:lnSpc>
                        <a:spcBef>
                          <a:spcPts val="0"/>
                        </a:spcBef>
                        <a:spcAft>
                          <a:spcPts val="0"/>
                        </a:spcAft>
                      </a:pPr>
                      <a:r>
                        <a:rPr lang="en-US" sz="1000" dirty="0">
                          <a:effectLst/>
                        </a:rPr>
                        <a:t>Vocational education vs primary education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0.65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0.03 – 1.28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0.040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42816673"/>
                  </a:ext>
                </a:extLst>
              </a:tr>
              <a:tr h="237321">
                <a:tc>
                  <a:txBody>
                    <a:bodyPr/>
                    <a:lstStyle/>
                    <a:p>
                      <a:pPr marL="0" marR="0">
                        <a:lnSpc>
                          <a:spcPct val="107000"/>
                        </a:lnSpc>
                        <a:spcBef>
                          <a:spcPts val="0"/>
                        </a:spcBef>
                        <a:spcAft>
                          <a:spcPts val="0"/>
                        </a:spcAft>
                      </a:pPr>
                      <a:r>
                        <a:rPr lang="en-US" sz="1000" dirty="0">
                          <a:effectLst/>
                        </a:rPr>
                        <a:t>Confidence in the medical field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0.14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0.04 – 0.23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0.006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52925270"/>
                  </a:ext>
                </a:extLst>
              </a:tr>
            </a:tbl>
          </a:graphicData>
        </a:graphic>
      </p:graphicFrame>
    </p:spTree>
    <p:extLst>
      <p:ext uri="{BB962C8B-B14F-4D97-AF65-F5344CB8AC3E}">
        <p14:creationId xmlns:p14="http://schemas.microsoft.com/office/powerpoint/2010/main" val="1667012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118505534"/>
              </p:ext>
            </p:extLst>
          </p:nvPr>
        </p:nvGraphicFramePr>
        <p:xfrm>
          <a:off x="4495800" y="0"/>
          <a:ext cx="46482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537158676"/>
              </p:ext>
            </p:extLst>
          </p:nvPr>
        </p:nvGraphicFramePr>
        <p:xfrm>
          <a:off x="152400" y="533400"/>
          <a:ext cx="3276600" cy="293497"/>
        </p:xfrm>
        <a:graphic>
          <a:graphicData uri="http://schemas.openxmlformats.org/drawingml/2006/table">
            <a:tbl>
              <a:tblPr firstRow="1" firstCol="1" bandRow="1">
                <a:tableStyleId>{5C22544A-7EE6-4342-B048-85BDC9FD1C3A}</a:tableStyleId>
              </a:tblPr>
              <a:tblGrid>
                <a:gridCol w="3276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dirty="0">
                          <a:solidFill>
                            <a:schemeClr val="tx1"/>
                          </a:solidFill>
                          <a:effectLst/>
                        </a:rPr>
                        <a:t>Attitudes towards COVID-19</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838308168"/>
              </p:ext>
            </p:extLst>
          </p:nvPr>
        </p:nvGraphicFramePr>
        <p:xfrm>
          <a:off x="161192" y="1600200"/>
          <a:ext cx="3276600" cy="4145280"/>
        </p:xfrm>
        <a:graphic>
          <a:graphicData uri="http://schemas.openxmlformats.org/drawingml/2006/table">
            <a:tbl>
              <a:tblPr firstRow="1" firstCol="1" bandRow="1">
                <a:tableStyleId>{5C22544A-7EE6-4342-B048-85BDC9FD1C3A}</a:tableStyleId>
              </a:tblPr>
              <a:tblGrid>
                <a:gridCol w="3276600">
                  <a:extLst>
                    <a:ext uri="{9D8B030D-6E8A-4147-A177-3AD203B41FA5}">
                      <a16:colId xmlns:a16="http://schemas.microsoft.com/office/drawing/2014/main" val="3901855696"/>
                    </a:ext>
                  </a:extLst>
                </a:gridCol>
              </a:tblGrid>
              <a:tr h="1371600">
                <a:tc>
                  <a:txBody>
                    <a:bodyPr/>
                    <a:lstStyle/>
                    <a:p>
                      <a:r>
                        <a:rPr lang="en-US" sz="1600" b="1" kern="1200" dirty="0">
                          <a:solidFill>
                            <a:schemeClr val="lt1"/>
                          </a:solidFill>
                          <a:effectLst/>
                          <a:latin typeface="+mn-lt"/>
                          <a:ea typeface="+mn-ea"/>
                          <a:cs typeface="+mn-cs"/>
                        </a:rPr>
                        <a:t> Respondents’ attitudes change in the light of the three waves</a:t>
                      </a:r>
                      <a:r>
                        <a:rPr lang="ka-GE" sz="1600" b="1" kern="1200" dirty="0">
                          <a:solidFill>
                            <a:schemeClr val="lt1"/>
                          </a:solidFill>
                          <a:effectLst/>
                          <a:latin typeface="+mn-lt"/>
                          <a:ea typeface="+mn-ea"/>
                          <a:cs typeface="+mn-cs"/>
                        </a:rPr>
                        <a:t>; </a:t>
                      </a:r>
                    </a:p>
                    <a:p>
                      <a:endParaRPr lang="ka-GE" sz="16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Among the respondents of the third wave, relatively few respondents are convinced that:</a:t>
                      </a:r>
                      <a:endParaRPr lang="ka-GE" sz="1600" b="1" kern="1200" dirty="0">
                        <a:solidFill>
                          <a:schemeClr val="lt1"/>
                        </a:solidFill>
                        <a:effectLst/>
                        <a:latin typeface="+mn-lt"/>
                        <a:ea typeface="+mn-ea"/>
                        <a:cs typeface="+mn-cs"/>
                      </a:endParaRPr>
                    </a:p>
                    <a:p>
                      <a:pPr marL="285750" indent="-285750">
                        <a:buFont typeface="Arial" panose="020B0604020202020204" pitchFamily="34" charset="0"/>
                        <a:buChar char="•"/>
                      </a:pPr>
                      <a:r>
                        <a:rPr lang="en-US" sz="1600" b="1" kern="1200" dirty="0">
                          <a:solidFill>
                            <a:schemeClr val="lt1"/>
                          </a:solidFill>
                          <a:effectLst/>
                          <a:latin typeface="+mn-lt"/>
                          <a:ea typeface="+mn-ea"/>
                          <a:cs typeface="+mn-cs"/>
                        </a:rPr>
                        <a:t>the virus spreads rapidly;</a:t>
                      </a:r>
                      <a:endParaRPr lang="ka-GE" sz="1600" b="1" kern="1200" dirty="0">
                        <a:solidFill>
                          <a:schemeClr val="lt1"/>
                        </a:solidFill>
                        <a:effectLst/>
                        <a:latin typeface="+mn-lt"/>
                        <a:ea typeface="+mn-ea"/>
                        <a:cs typeface="+mn-cs"/>
                      </a:endParaRPr>
                    </a:p>
                    <a:p>
                      <a:pPr marL="285750" indent="-285750">
                        <a:buFont typeface="Arial" panose="020B0604020202020204" pitchFamily="34" charset="0"/>
                        <a:buChar char="•"/>
                      </a:pPr>
                      <a:r>
                        <a:rPr lang="en-US" sz="1600" b="1" kern="1200" dirty="0">
                          <a:solidFill>
                            <a:schemeClr val="lt1"/>
                          </a:solidFill>
                          <a:effectLst/>
                          <a:latin typeface="+mn-lt"/>
                          <a:ea typeface="+mn-ea"/>
                          <a:cs typeface="+mn-cs"/>
                        </a:rPr>
                        <a:t>it is dangerous</a:t>
                      </a:r>
                      <a:r>
                        <a:rPr lang="ka-GE" sz="1600" b="1" kern="1200" dirty="0">
                          <a:solidFill>
                            <a:schemeClr val="lt1"/>
                          </a:solidFill>
                          <a:effectLst/>
                          <a:latin typeface="+mn-lt"/>
                          <a:ea typeface="+mn-ea"/>
                          <a:cs typeface="+mn-cs"/>
                        </a:rPr>
                        <a:t>;</a:t>
                      </a:r>
                    </a:p>
                    <a:p>
                      <a:pPr marL="285750" indent="-285750">
                        <a:buFont typeface="Arial" panose="020B0604020202020204" pitchFamily="34" charset="0"/>
                        <a:buChar char="•"/>
                      </a:pPr>
                      <a:r>
                        <a:rPr lang="en-US" sz="1600" b="1" kern="1200">
                          <a:solidFill>
                            <a:schemeClr val="lt1"/>
                          </a:solidFill>
                          <a:effectLst/>
                          <a:latin typeface="+mn-lt"/>
                          <a:ea typeface="+mn-ea"/>
                          <a:cs typeface="+mn-cs"/>
                        </a:rPr>
                        <a:t>It is exaggerated by the media</a:t>
                      </a:r>
                      <a:r>
                        <a:rPr lang="ka-GE" sz="1600" b="1" kern="1200" dirty="0">
                          <a:solidFill>
                            <a:schemeClr val="lt1"/>
                          </a:solidFill>
                          <a:effectLst/>
                          <a:latin typeface="+mn-lt"/>
                          <a:ea typeface="+mn-ea"/>
                          <a:cs typeface="+mn-cs"/>
                        </a:rPr>
                        <a:t>;</a:t>
                      </a:r>
                    </a:p>
                    <a:p>
                      <a:pPr marL="285750" indent="-285750">
                        <a:buFont typeface="Arial" panose="020B0604020202020204" pitchFamily="34" charset="0"/>
                        <a:buChar char="•"/>
                      </a:pPr>
                      <a:r>
                        <a:rPr lang="en-US" sz="1600" b="1" kern="1200" dirty="0">
                          <a:solidFill>
                            <a:schemeClr val="lt1"/>
                          </a:solidFill>
                          <a:effectLst/>
                          <a:latin typeface="+mn-lt"/>
                          <a:ea typeface="+mn-ea"/>
                          <a:cs typeface="+mn-cs"/>
                        </a:rPr>
                        <a:t>it is nerve-wracking</a:t>
                      </a:r>
                      <a:endParaRPr lang="ka-GE" sz="1600" b="1" kern="1200" dirty="0">
                        <a:solidFill>
                          <a:schemeClr val="lt1"/>
                        </a:solidFill>
                        <a:effectLst/>
                        <a:latin typeface="+mn-lt"/>
                        <a:ea typeface="+mn-ea"/>
                        <a:cs typeface="+mn-cs"/>
                      </a:endParaRPr>
                    </a:p>
                    <a:p>
                      <a:pPr marL="0" indent="0">
                        <a:buFont typeface="Arial" panose="020B0604020202020204" pitchFamily="34" charset="0"/>
                        <a:buNone/>
                      </a:pPr>
                      <a:endParaRPr lang="ka-GE" sz="1600" b="1" kern="1200" dirty="0">
                        <a:solidFill>
                          <a:schemeClr val="lt1"/>
                        </a:solidFill>
                        <a:effectLst/>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kern="1200" dirty="0">
                          <a:solidFill>
                            <a:schemeClr val="tx1"/>
                          </a:solidFill>
                          <a:effectLst/>
                          <a:latin typeface="+mn-lt"/>
                          <a:ea typeface="+mn-ea"/>
                          <a:cs typeface="+mn-cs"/>
                        </a:rPr>
                        <a:t>These differences must be explained in the current context: the rate of spread of the virus in Georgia has decreased and it has not had large-scale lethal consequences. </a:t>
                      </a:r>
                    </a:p>
                    <a:p>
                      <a:pPr marL="0" indent="0">
                        <a:buFont typeface="Arial" panose="020B0604020202020204" pitchFamily="34" charset="0"/>
                        <a:buNone/>
                      </a:pPr>
                      <a:endParaRPr lang="ka-GE"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465544294"/>
              </p:ext>
            </p:extLst>
          </p:nvPr>
        </p:nvGraphicFramePr>
        <p:xfrm>
          <a:off x="152400" y="533400"/>
          <a:ext cx="3276600" cy="586994"/>
        </p:xfrm>
        <a:graphic>
          <a:graphicData uri="http://schemas.openxmlformats.org/drawingml/2006/table">
            <a:tbl>
              <a:tblPr firstRow="1" firstCol="1" bandRow="1">
                <a:tableStyleId>{5C22544A-7EE6-4342-B048-85BDC9FD1C3A}</a:tableStyleId>
              </a:tblPr>
              <a:tblGrid>
                <a:gridCol w="3276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dirty="0">
                          <a:solidFill>
                            <a:schemeClr val="tx1"/>
                          </a:solidFill>
                          <a:effectLst/>
                        </a:rPr>
                        <a:t>Support for strict measures</a:t>
                      </a: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924481502"/>
              </p:ext>
            </p:extLst>
          </p:nvPr>
        </p:nvGraphicFramePr>
        <p:xfrm>
          <a:off x="161192" y="1600200"/>
          <a:ext cx="3276600" cy="2926080"/>
        </p:xfrm>
        <a:graphic>
          <a:graphicData uri="http://schemas.openxmlformats.org/drawingml/2006/table">
            <a:tbl>
              <a:tblPr firstRow="1" firstCol="1" bandRow="1">
                <a:tableStyleId>{5C22544A-7EE6-4342-B048-85BDC9FD1C3A}</a:tableStyleId>
              </a:tblPr>
              <a:tblGrid>
                <a:gridCol w="3276600">
                  <a:extLst>
                    <a:ext uri="{9D8B030D-6E8A-4147-A177-3AD203B41FA5}">
                      <a16:colId xmlns:a16="http://schemas.microsoft.com/office/drawing/2014/main" val="3901855696"/>
                    </a:ext>
                  </a:extLst>
                </a:gridCol>
              </a:tblGrid>
              <a:tr h="1112520">
                <a:tc>
                  <a:txBody>
                    <a:bodyPr/>
                    <a:lstStyle/>
                    <a:p>
                      <a:r>
                        <a:rPr lang="en-US" sz="1600" dirty="0">
                          <a:effectLst/>
                        </a:rPr>
                        <a:t> The majority of respondents to all three waves support some tough measures to prevent the spread </a:t>
                      </a:r>
                      <a:r>
                        <a:rPr lang="en-US" sz="1600">
                          <a:effectLst/>
                        </a:rPr>
                        <a:t>of the coronavirus</a:t>
                      </a:r>
                      <a:r>
                        <a:rPr lang="ka-GE" sz="1600" b="1" kern="1200" dirty="0">
                          <a:solidFill>
                            <a:schemeClr val="lt1"/>
                          </a:solidFill>
                          <a:effectLst/>
                          <a:latin typeface="+mn-lt"/>
                          <a:ea typeface="+mn-ea"/>
                          <a:cs typeface="+mn-cs"/>
                        </a:rPr>
                        <a:t>. </a:t>
                      </a:r>
                    </a:p>
                    <a:p>
                      <a:endParaRPr lang="ka-GE" sz="16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However, support for tougher measures has been significantly reduced in the third wave.</a:t>
                      </a:r>
                      <a:endParaRPr lang="ka-GE" sz="1600" b="1" kern="1200" dirty="0">
                        <a:solidFill>
                          <a:schemeClr val="lt1"/>
                        </a:solidFill>
                        <a:effectLst/>
                        <a:latin typeface="+mn-lt"/>
                        <a:ea typeface="+mn-ea"/>
                        <a:cs typeface="+mn-cs"/>
                      </a:endParaRPr>
                    </a:p>
                    <a:p>
                      <a:endParaRPr lang="ka-GE" sz="16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Respondents, especially in the third wave, do not support overly strict/authoritarian measures.</a:t>
                      </a:r>
                      <a:r>
                        <a:rPr lang="ka-GE" sz="1600" b="1" kern="1200" dirty="0">
                          <a:solidFill>
                            <a:schemeClr val="lt1"/>
                          </a:solidFill>
                          <a:effectLst/>
                          <a:latin typeface="+mn-lt"/>
                          <a:ea typeface="+mn-ea"/>
                          <a:cs typeface="+mn-cs"/>
                        </a:rPr>
                        <a:t> </a:t>
                      </a:r>
                    </a:p>
                  </a:txBody>
                  <a:tcPr marL="68580" marR="68580" marT="0" marB="0"/>
                </a:tc>
                <a:extLst>
                  <a:ext uri="{0D108BD9-81ED-4DB2-BD59-A6C34878D82A}">
                    <a16:rowId xmlns:a16="http://schemas.microsoft.com/office/drawing/2014/main" val="2677530445"/>
                  </a:ext>
                </a:extLst>
              </a:tr>
            </a:tbl>
          </a:graphicData>
        </a:graphic>
      </p:graphicFrame>
      <p:graphicFrame>
        <p:nvGraphicFramePr>
          <p:cNvPr id="6" name="Chart 5"/>
          <p:cNvGraphicFramePr/>
          <p:nvPr>
            <p:extLst>
              <p:ext uri="{D42A27DB-BD31-4B8C-83A1-F6EECF244321}">
                <p14:modId xmlns:p14="http://schemas.microsoft.com/office/powerpoint/2010/main" val="3722823786"/>
              </p:ext>
            </p:extLst>
          </p:nvPr>
        </p:nvGraphicFramePr>
        <p:xfrm>
          <a:off x="3733800" y="0"/>
          <a:ext cx="5410200" cy="685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69637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0-#ppt_w/2"/>
                                          </p:val>
                                        </p:tav>
                                        <p:tav tm="100000">
                                          <p:val>
                                            <p:strVal val="#ppt_x"/>
                                          </p:val>
                                        </p:tav>
                                      </p:tavLst>
                                    </p:anim>
                                    <p:anim calcmode="lin" valueType="num">
                                      <p:cBhvr additive="base">
                                        <p:cTn id="20"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518673900"/>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Support for strict measures</a:t>
                      </a:r>
                      <a:r>
                        <a:rPr lang="ka-GE" sz="1800" dirty="0">
                          <a:solidFill>
                            <a:schemeClr val="tx1"/>
                          </a:solidFill>
                          <a:effectLst/>
                          <a:latin typeface="+mn-lt"/>
                          <a:ea typeface="+mn-ea"/>
                          <a:cs typeface="+mn-cs"/>
                        </a:rPr>
                        <a:t> </a:t>
                      </a:r>
                      <a:r>
                        <a:rPr lang="ka-GE" sz="1400" b="0" baseline="0">
                          <a:solidFill>
                            <a:schemeClr val="tx1"/>
                          </a:solidFill>
                          <a:effectLst/>
                          <a:latin typeface="+mn-lt"/>
                          <a:ea typeface="+mn-ea"/>
                          <a:cs typeface="+mn-cs"/>
                        </a:rPr>
                        <a:t>(</a:t>
                      </a:r>
                      <a:r>
                        <a:rPr lang="en-US" sz="1400" b="0" baseline="0">
                          <a:solidFill>
                            <a:schemeClr val="tx1"/>
                          </a:solidFill>
                          <a:effectLst/>
                          <a:latin typeface="+mn-lt"/>
                          <a:ea typeface="+mn-ea"/>
                          <a:cs typeface="+mn-cs"/>
                        </a:rPr>
                        <a:t>regression </a:t>
                      </a:r>
                      <a:r>
                        <a:rPr lang="en-US" sz="1400" b="0" baseline="0" dirty="0">
                          <a:solidFill>
                            <a:schemeClr val="tx1"/>
                          </a:solidFill>
                          <a:effectLst/>
                          <a:latin typeface="+mn-lt"/>
                          <a:ea typeface="+mn-ea"/>
                          <a:cs typeface="+mn-cs"/>
                        </a:rPr>
                        <a:t>analysis</a:t>
                      </a:r>
                      <a:r>
                        <a:rPr lang="ka-GE" sz="1400" b="0" baseline="0" dirty="0">
                          <a:solidFill>
                            <a:schemeClr val="tx1"/>
                          </a:solidFill>
                          <a:effectLst/>
                          <a:latin typeface="+mn-lt"/>
                          <a:ea typeface="+mn-ea"/>
                          <a:cs typeface="+mn-cs"/>
                        </a:rPr>
                        <a:t>)</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788372132"/>
              </p:ext>
            </p:extLst>
          </p:nvPr>
        </p:nvGraphicFramePr>
        <p:xfrm>
          <a:off x="152400" y="914400"/>
          <a:ext cx="8610600" cy="2710962"/>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2710962">
                <a:tc>
                  <a:txBody>
                    <a:bodyPr/>
                    <a:lstStyle/>
                    <a:p>
                      <a:r>
                        <a:rPr lang="en-US" sz="1600" b="1" kern="1200" dirty="0">
                          <a:solidFill>
                            <a:schemeClr val="tx1"/>
                          </a:solidFill>
                          <a:effectLst/>
                          <a:latin typeface="+mn-lt"/>
                          <a:ea typeface="+mn-ea"/>
                          <a:cs typeface="+mn-cs"/>
                        </a:rPr>
                        <a:t>Strict measures are more acceptable to those who</a:t>
                      </a:r>
                      <a:r>
                        <a:rPr lang="ka-GE" sz="1600" b="1" kern="1200" dirty="0">
                          <a:solidFill>
                            <a:schemeClr val="tx1"/>
                          </a:solidFill>
                          <a:effectLst/>
                          <a:latin typeface="+mn-lt"/>
                          <a:ea typeface="+mn-ea"/>
                          <a:cs typeface="+mn-cs"/>
                        </a:rPr>
                        <a:t>:</a:t>
                      </a:r>
                      <a:endParaRPr lang="en-US" sz="1600" b="1" kern="1200" dirty="0">
                        <a:solidFill>
                          <a:schemeClr val="tx1"/>
                        </a:solidFill>
                        <a:effectLst/>
                        <a:latin typeface="+mn-lt"/>
                        <a:ea typeface="+mn-ea"/>
                        <a:cs typeface="+mn-cs"/>
                      </a:endParaRPr>
                    </a:p>
                    <a:p>
                      <a:pPr lvl="0"/>
                      <a:endParaRPr lang="ka-GE" sz="1600" b="1" kern="1200" dirty="0">
                        <a:solidFill>
                          <a:schemeClr val="tx1"/>
                        </a:solidFill>
                        <a:effectLst/>
                        <a:latin typeface="+mn-lt"/>
                        <a:ea typeface="+mn-ea"/>
                        <a:cs typeface="+mn-cs"/>
                      </a:endParaRPr>
                    </a:p>
                    <a:p>
                      <a:pPr marL="285750" lvl="0" indent="-285750">
                        <a:buFont typeface="Arial" panose="020B0604020202020204" pitchFamily="34" charset="0"/>
                        <a:buChar char="•"/>
                      </a:pPr>
                      <a:r>
                        <a:rPr lang="en-US" sz="1600" b="1" kern="1200" dirty="0">
                          <a:solidFill>
                            <a:schemeClr val="tx1"/>
                          </a:solidFill>
                          <a:effectLst/>
                          <a:latin typeface="+mn-lt"/>
                          <a:ea typeface="+mn-ea"/>
                          <a:cs typeface="+mn-cs"/>
                        </a:rPr>
                        <a:t>Have high </a:t>
                      </a:r>
                      <a:r>
                        <a:rPr lang="en-US" sz="1600" b="1" kern="1200">
                          <a:solidFill>
                            <a:schemeClr val="tx1"/>
                          </a:solidFill>
                          <a:effectLst/>
                          <a:latin typeface="+mn-lt"/>
                          <a:ea typeface="+mn-ea"/>
                          <a:cs typeface="+mn-cs"/>
                        </a:rPr>
                        <a:t>confidence in medical </a:t>
                      </a:r>
                      <a:r>
                        <a:rPr lang="en-US" sz="1600" b="1" kern="1200" dirty="0">
                          <a:solidFill>
                            <a:schemeClr val="tx1"/>
                          </a:solidFill>
                          <a:effectLst/>
                          <a:latin typeface="+mn-lt"/>
                          <a:ea typeface="+mn-ea"/>
                          <a:cs typeface="+mn-cs"/>
                        </a:rPr>
                        <a:t>structures</a:t>
                      </a:r>
                    </a:p>
                    <a:p>
                      <a:pPr marL="285750" lvl="0" indent="-285750">
                        <a:buFont typeface="Arial" panose="020B0604020202020204" pitchFamily="34" charset="0"/>
                        <a:buChar char="•"/>
                      </a:pPr>
                      <a:r>
                        <a:rPr lang="en-US" sz="1600" b="1" kern="1200" dirty="0">
                          <a:solidFill>
                            <a:schemeClr val="tx1"/>
                          </a:solidFill>
                          <a:effectLst/>
                          <a:latin typeface="+mn-lt"/>
                          <a:ea typeface="+mn-ea"/>
                          <a:cs typeface="+mn-cs"/>
                        </a:rPr>
                        <a:t>Have high </a:t>
                      </a:r>
                      <a:r>
                        <a:rPr lang="en-US" sz="1600" b="1" kern="1200">
                          <a:solidFill>
                            <a:schemeClr val="tx1"/>
                          </a:solidFill>
                          <a:effectLst/>
                          <a:latin typeface="+mn-lt"/>
                          <a:ea typeface="+mn-ea"/>
                          <a:cs typeface="+mn-cs"/>
                        </a:rPr>
                        <a:t>confidence in government agencies</a:t>
                      </a:r>
                      <a:endParaRPr lang="en-US" sz="1600" b="1" kern="1200" dirty="0">
                        <a:solidFill>
                          <a:schemeClr val="tx1"/>
                        </a:solidFill>
                        <a:effectLst/>
                        <a:latin typeface="+mn-lt"/>
                        <a:ea typeface="+mn-ea"/>
                        <a:cs typeface="+mn-cs"/>
                      </a:endParaRPr>
                    </a:p>
                    <a:p>
                      <a:pPr marL="285750" lvl="0" indent="-285750">
                        <a:buFont typeface="Arial" panose="020B0604020202020204" pitchFamily="34" charset="0"/>
                        <a:buChar char="•"/>
                      </a:pPr>
                      <a:r>
                        <a:rPr lang="en-US" sz="1600" b="1" kern="1200" dirty="0">
                          <a:solidFill>
                            <a:schemeClr val="tx1"/>
                          </a:solidFill>
                          <a:effectLst/>
                          <a:latin typeface="+mn-lt"/>
                          <a:ea typeface="+mn-ea"/>
                          <a:cs typeface="+mn-cs"/>
                        </a:rPr>
                        <a:t>Have a feeling that it will be difficult </a:t>
                      </a:r>
                      <a:r>
                        <a:rPr lang="en-US" sz="1600" b="1" kern="1200">
                          <a:solidFill>
                            <a:schemeClr val="tx1"/>
                          </a:solidFill>
                          <a:effectLst/>
                          <a:latin typeface="+mn-lt"/>
                          <a:ea typeface="+mn-ea"/>
                          <a:cs typeface="+mn-cs"/>
                        </a:rPr>
                        <a:t>to endure the </a:t>
                      </a:r>
                      <a:r>
                        <a:rPr lang="en-US" sz="1600" b="1" kern="1200" dirty="0">
                          <a:solidFill>
                            <a:schemeClr val="tx1"/>
                          </a:solidFill>
                          <a:effectLst/>
                          <a:latin typeface="+mn-lt"/>
                          <a:ea typeface="+mn-ea"/>
                          <a:cs typeface="+mn-cs"/>
                        </a:rPr>
                        <a:t>virus</a:t>
                      </a:r>
                    </a:p>
                    <a:p>
                      <a:pPr marL="285750" lvl="0" indent="-285750">
                        <a:buFont typeface="Arial" panose="020B0604020202020204" pitchFamily="34" charset="0"/>
                        <a:buChar char="•"/>
                      </a:pPr>
                      <a:r>
                        <a:rPr lang="en-US" sz="1600" b="1" kern="1200" dirty="0">
                          <a:solidFill>
                            <a:schemeClr val="tx1"/>
                          </a:solidFill>
                          <a:effectLst/>
                          <a:latin typeface="+mn-lt"/>
                          <a:ea typeface="+mn-ea"/>
                          <a:cs typeface="+mn-cs"/>
                        </a:rPr>
                        <a:t>Have a feeling that virus spreads rapidly</a:t>
                      </a:r>
                    </a:p>
                    <a:p>
                      <a:pPr marL="285750" lvl="0" indent="-285750">
                        <a:buFont typeface="Arial" panose="020B0604020202020204" pitchFamily="34" charset="0"/>
                        <a:buChar char="•"/>
                      </a:pPr>
                      <a:r>
                        <a:rPr lang="en-US" sz="1600" b="1" kern="1200" dirty="0">
                          <a:solidFill>
                            <a:schemeClr val="tx1"/>
                          </a:solidFill>
                          <a:effectLst/>
                          <a:latin typeface="+mn-lt"/>
                          <a:ea typeface="+mn-ea"/>
                          <a:cs typeface="+mn-cs"/>
                        </a:rPr>
                        <a:t>Do not believe that the developments around the virus are exaggerated by the media</a:t>
                      </a:r>
                    </a:p>
                    <a:p>
                      <a:pPr lvl="0"/>
                      <a:endParaRPr lang="ka-GE" sz="900" b="1" kern="1200" dirty="0">
                        <a:solidFill>
                          <a:schemeClr val="tx1"/>
                        </a:solidFill>
                        <a:effectLst/>
                        <a:latin typeface="+mn-lt"/>
                        <a:ea typeface="+mn-ea"/>
                        <a:cs typeface="+mn-cs"/>
                      </a:endParaRPr>
                    </a:p>
                    <a:p>
                      <a:endParaRPr lang="en-US" sz="900" b="1" kern="1200" dirty="0">
                        <a:solidFill>
                          <a:schemeClr val="tx1"/>
                        </a:solidFill>
                        <a:effectLst/>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237605628"/>
              </p:ext>
            </p:extLst>
          </p:nvPr>
        </p:nvGraphicFramePr>
        <p:xfrm>
          <a:off x="380997" y="3625362"/>
          <a:ext cx="8153402" cy="2775437"/>
        </p:xfrm>
        <a:graphic>
          <a:graphicData uri="http://schemas.openxmlformats.org/drawingml/2006/table">
            <a:tbl>
              <a:tblPr firstRow="1" firstCol="1" bandRow="1">
                <a:tableStyleId>{5C22544A-7EE6-4342-B048-85BDC9FD1C3A}</a:tableStyleId>
              </a:tblPr>
              <a:tblGrid>
                <a:gridCol w="2910703">
                  <a:extLst>
                    <a:ext uri="{9D8B030D-6E8A-4147-A177-3AD203B41FA5}">
                      <a16:colId xmlns:a16="http://schemas.microsoft.com/office/drawing/2014/main" val="276139455"/>
                    </a:ext>
                  </a:extLst>
                </a:gridCol>
                <a:gridCol w="1991964">
                  <a:extLst>
                    <a:ext uri="{9D8B030D-6E8A-4147-A177-3AD203B41FA5}">
                      <a16:colId xmlns:a16="http://schemas.microsoft.com/office/drawing/2014/main" val="3528611203"/>
                    </a:ext>
                  </a:extLst>
                </a:gridCol>
                <a:gridCol w="1991964">
                  <a:extLst>
                    <a:ext uri="{9D8B030D-6E8A-4147-A177-3AD203B41FA5}">
                      <a16:colId xmlns:a16="http://schemas.microsoft.com/office/drawing/2014/main" val="2489807150"/>
                    </a:ext>
                  </a:extLst>
                </a:gridCol>
                <a:gridCol w="1258771">
                  <a:extLst>
                    <a:ext uri="{9D8B030D-6E8A-4147-A177-3AD203B41FA5}">
                      <a16:colId xmlns:a16="http://schemas.microsoft.com/office/drawing/2014/main" val="2229063982"/>
                    </a:ext>
                  </a:extLst>
                </a:gridCol>
              </a:tblGrid>
              <a:tr h="706608">
                <a:tc rowSpan="2">
                  <a:txBody>
                    <a:bodyPr/>
                    <a:lstStyle/>
                    <a:p>
                      <a:pPr marL="0" marR="0" algn="ctr">
                        <a:lnSpc>
                          <a:spcPct val="107000"/>
                        </a:lnSpc>
                        <a:spcBef>
                          <a:spcPts val="0"/>
                        </a:spcBef>
                        <a:spcAft>
                          <a:spcPts val="0"/>
                        </a:spcAft>
                      </a:pPr>
                      <a:r>
                        <a:rPr lang="ka-GE"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3">
                  <a:txBody>
                    <a:bodyPr/>
                    <a:lstStyle/>
                    <a:p>
                      <a:pPr marL="0" marR="0" algn="ctr">
                        <a:lnSpc>
                          <a:spcPct val="107000"/>
                        </a:lnSpc>
                        <a:spcBef>
                          <a:spcPts val="0"/>
                        </a:spcBef>
                        <a:spcAft>
                          <a:spcPts val="0"/>
                        </a:spcAft>
                      </a:pPr>
                      <a:r>
                        <a:rPr lang="en-US" sz="1000" dirty="0">
                          <a:effectLst/>
                        </a:rPr>
                        <a:t>Example</a:t>
                      </a:r>
                      <a:r>
                        <a:rPr lang="ka-GE" sz="1000" dirty="0">
                          <a:effectLst/>
                        </a:rPr>
                        <a:t>:</a:t>
                      </a:r>
                      <a:endParaRPr lang="en-US" sz="1100" dirty="0">
                        <a:effectLst/>
                      </a:endParaRPr>
                    </a:p>
                    <a:p>
                      <a:pPr marL="0" marR="0" algn="ctr">
                        <a:lnSpc>
                          <a:spcPct val="107000"/>
                        </a:lnSpc>
                        <a:spcBef>
                          <a:spcPts val="0"/>
                        </a:spcBef>
                        <a:spcAft>
                          <a:spcPts val="0"/>
                        </a:spcAft>
                      </a:pPr>
                      <a:r>
                        <a:rPr lang="en-US" sz="1000">
                          <a:effectLst/>
                        </a:rPr>
                        <a:t>Leaving home </a:t>
                      </a:r>
                      <a:r>
                        <a:rPr lang="en-US" sz="1000" dirty="0">
                          <a:effectLst/>
                        </a:rPr>
                        <a:t>should only be allowed for professional</a:t>
                      </a:r>
                      <a:r>
                        <a:rPr lang="en-US" sz="1000">
                          <a:effectLst/>
                        </a:rPr>
                        <a:t>, health </a:t>
                      </a:r>
                      <a:r>
                        <a:rPr lang="en-US" sz="1000" dirty="0">
                          <a:effectLst/>
                        </a:rPr>
                        <a:t>or emergency reasons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29364914"/>
                  </a:ext>
                </a:extLst>
              </a:tr>
              <a:tr h="405401">
                <a:tc vMerge="1">
                  <a:txBody>
                    <a:bodyPr/>
                    <a:lstStyle/>
                    <a:p>
                      <a:endParaRPr lang="en-US"/>
                    </a:p>
                  </a:txBody>
                  <a:tcPr/>
                </a:tc>
                <a:tc>
                  <a:txBody>
                    <a:bodyPr/>
                    <a:lstStyle/>
                    <a:p>
                      <a:pPr marL="0" marR="0" algn="ctr">
                        <a:lnSpc>
                          <a:spcPct val="107000"/>
                        </a:lnSpc>
                        <a:spcBef>
                          <a:spcPts val="0"/>
                        </a:spcBef>
                        <a:spcAft>
                          <a:spcPts val="0"/>
                        </a:spcAft>
                      </a:pPr>
                      <a:r>
                        <a:rPr lang="en-US" sz="1000" dirty="0">
                          <a:effectLst/>
                        </a:rPr>
                        <a:t>Beta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standartized 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45610611"/>
                  </a:ext>
                </a:extLst>
              </a:tr>
              <a:tr h="381554">
                <a:tc>
                  <a:txBody>
                    <a:bodyPr/>
                    <a:lstStyle/>
                    <a:p>
                      <a:pPr marL="0" marR="0">
                        <a:lnSpc>
                          <a:spcPct val="107000"/>
                        </a:lnSpc>
                        <a:spcBef>
                          <a:spcPts val="0"/>
                        </a:spcBef>
                        <a:spcAft>
                          <a:spcPts val="0"/>
                        </a:spcAft>
                      </a:pPr>
                      <a:r>
                        <a:rPr lang="en-US" sz="1000">
                          <a:effectLst/>
                        </a:rPr>
                        <a:t>Confidence </a:t>
                      </a:r>
                      <a:r>
                        <a:rPr lang="en-US" sz="1000" dirty="0">
                          <a:effectLst/>
                        </a:rPr>
                        <a:t>in </a:t>
                      </a:r>
                      <a:r>
                        <a:rPr lang="en-US" sz="1000">
                          <a:effectLst/>
                        </a:rPr>
                        <a:t>government agencies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0.17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0.10 – 0.24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29345562"/>
                  </a:ext>
                </a:extLst>
              </a:tr>
              <a:tr h="471072">
                <a:tc>
                  <a:txBody>
                    <a:bodyPr/>
                    <a:lstStyle/>
                    <a:p>
                      <a:pPr marL="0" marR="0">
                        <a:lnSpc>
                          <a:spcPct val="107000"/>
                        </a:lnSpc>
                        <a:spcBef>
                          <a:spcPts val="0"/>
                        </a:spcBef>
                        <a:spcAft>
                          <a:spcPts val="0"/>
                        </a:spcAft>
                      </a:pPr>
                      <a:r>
                        <a:rPr lang="en-US" sz="1000" dirty="0">
                          <a:effectLst/>
                        </a:rPr>
                        <a:t>Perception of the exaggerated presentation of the virus by the media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-0.20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-0.27 – -0.13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13475033"/>
                  </a:ext>
                </a:extLst>
              </a:tr>
              <a:tr h="405401">
                <a:tc>
                  <a:txBody>
                    <a:bodyPr/>
                    <a:lstStyle/>
                    <a:p>
                      <a:pPr marL="0" marR="0">
                        <a:lnSpc>
                          <a:spcPct val="107000"/>
                        </a:lnSpc>
                        <a:spcBef>
                          <a:spcPts val="0"/>
                        </a:spcBef>
                        <a:spcAft>
                          <a:spcPts val="0"/>
                        </a:spcAft>
                      </a:pPr>
                      <a:r>
                        <a:rPr lang="en-US" sz="1000" dirty="0">
                          <a:effectLst/>
                        </a:rPr>
                        <a:t>Frequency of media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0.09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0.02 – 0.16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0.013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85111218"/>
                  </a:ext>
                </a:extLst>
              </a:tr>
              <a:tr h="405401">
                <a:tc>
                  <a:txBody>
                    <a:bodyPr/>
                    <a:lstStyle/>
                    <a:p>
                      <a:pPr marL="0" marR="0">
                        <a:lnSpc>
                          <a:spcPct val="107000"/>
                        </a:lnSpc>
                        <a:spcBef>
                          <a:spcPts val="0"/>
                        </a:spcBef>
                        <a:spcAft>
                          <a:spcPts val="0"/>
                        </a:spcAft>
                      </a:pPr>
                      <a:r>
                        <a:rPr lang="en-US" sz="1000" dirty="0">
                          <a:effectLst/>
                        </a:rPr>
                        <a:t>Perception of virus spread speed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0.11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0.05 – 0.18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17992079"/>
                  </a:ext>
                </a:extLst>
              </a:tr>
            </a:tbl>
          </a:graphicData>
        </a:graphic>
      </p:graphicFrame>
    </p:spTree>
    <p:extLst>
      <p:ext uri="{BB962C8B-B14F-4D97-AF65-F5344CB8AC3E}">
        <p14:creationId xmlns:p14="http://schemas.microsoft.com/office/powerpoint/2010/main" val="4110241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3091886209"/>
              </p:ext>
            </p:extLst>
          </p:nvPr>
        </p:nvGraphicFramePr>
        <p:xfrm>
          <a:off x="4114800" y="0"/>
          <a:ext cx="47244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Table 2"/>
          <p:cNvGraphicFramePr>
            <a:graphicFrameLocks noGrp="1"/>
          </p:cNvGraphicFramePr>
          <p:nvPr>
            <p:extLst>
              <p:ext uri="{D42A27DB-BD31-4B8C-83A1-F6EECF244321}">
                <p14:modId xmlns:p14="http://schemas.microsoft.com/office/powerpoint/2010/main" val="2653937688"/>
              </p:ext>
            </p:extLst>
          </p:nvPr>
        </p:nvGraphicFramePr>
        <p:xfrm>
          <a:off x="152400" y="533400"/>
          <a:ext cx="3505200" cy="573977"/>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dirty="0">
                          <a:solidFill>
                            <a:schemeClr val="tx1"/>
                          </a:solidFill>
                          <a:effectLst/>
                        </a:rPr>
                        <a:t>Implement and plan </a:t>
                      </a:r>
                      <a:r>
                        <a:rPr lang="en-US" sz="1800">
                          <a:solidFill>
                            <a:schemeClr val="tx1"/>
                          </a:solidFill>
                          <a:effectLst/>
                        </a:rPr>
                        <a:t>protective measures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564799877"/>
              </p:ext>
            </p:extLst>
          </p:nvPr>
        </p:nvGraphicFramePr>
        <p:xfrm>
          <a:off x="161192" y="1600200"/>
          <a:ext cx="3572608" cy="390144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600" dirty="0">
                          <a:effectLst/>
                        </a:rPr>
                        <a:t> In the third wave, compared to the previous waves, the number of respondents who have already carried out (or planned) </a:t>
                      </a:r>
                      <a:r>
                        <a:rPr lang="en-US" sz="1600">
                          <a:effectLst/>
                        </a:rPr>
                        <a:t>protective measures was </a:t>
                      </a:r>
                      <a:r>
                        <a:rPr lang="en-US" sz="1600" dirty="0">
                          <a:effectLst/>
                        </a:rPr>
                        <a:t>significantly reduced</a:t>
                      </a:r>
                      <a:r>
                        <a:rPr lang="ka-GE" sz="1600" b="1" kern="1200" dirty="0">
                          <a:solidFill>
                            <a:schemeClr val="lt1"/>
                          </a:solidFill>
                          <a:effectLst/>
                          <a:latin typeface="+mn-lt"/>
                          <a:ea typeface="+mn-ea"/>
                          <a:cs typeface="+mn-cs"/>
                        </a:rPr>
                        <a:t>.</a:t>
                      </a:r>
                      <a:endParaRPr lang="en-US" sz="1600" b="1" kern="1200" dirty="0">
                        <a:solidFill>
                          <a:schemeClr val="lt1"/>
                        </a:solidFill>
                        <a:effectLst/>
                        <a:latin typeface="+mn-lt"/>
                        <a:ea typeface="+mn-ea"/>
                        <a:cs typeface="+mn-cs"/>
                      </a:endParaRPr>
                    </a:p>
                    <a:p>
                      <a:r>
                        <a:rPr lang="ka-GE" sz="1600" b="1" kern="1200" dirty="0">
                          <a:solidFill>
                            <a:schemeClr val="lt1"/>
                          </a:solidFill>
                          <a:effectLst/>
                          <a:latin typeface="+mn-lt"/>
                          <a:ea typeface="+mn-ea"/>
                          <a:cs typeface="+mn-cs"/>
                        </a:rPr>
                        <a:t> </a:t>
                      </a:r>
                      <a:endParaRPr lang="en-US" sz="1600" b="1" kern="1200" dirty="0">
                        <a:solidFill>
                          <a:schemeClr val="lt1"/>
                        </a:solidFill>
                        <a:effectLst/>
                        <a:latin typeface="+mn-lt"/>
                        <a:ea typeface="+mn-ea"/>
                        <a:cs typeface="+mn-cs"/>
                      </a:endParaRPr>
                    </a:p>
                    <a:p>
                      <a:r>
                        <a:rPr lang="en-US" sz="1600" b="1" kern="1200">
                          <a:solidFill>
                            <a:schemeClr val="lt1"/>
                          </a:solidFill>
                          <a:effectLst/>
                          <a:latin typeface="+mn-lt"/>
                          <a:ea typeface="+mn-ea"/>
                          <a:cs typeface="+mn-cs"/>
                        </a:rPr>
                        <a:t>The restriction on </a:t>
                      </a:r>
                      <a:r>
                        <a:rPr lang="en-US" sz="1600" b="1" kern="1200" dirty="0">
                          <a:solidFill>
                            <a:schemeClr val="lt1"/>
                          </a:solidFill>
                          <a:effectLst/>
                          <a:latin typeface="+mn-lt"/>
                          <a:ea typeface="+mn-ea"/>
                          <a:cs typeface="+mn-cs"/>
                        </a:rPr>
                        <a:t>the following activities was </a:t>
                      </a:r>
                      <a:r>
                        <a:rPr lang="en-US" sz="1600" b="1" kern="1200">
                          <a:solidFill>
                            <a:schemeClr val="lt1"/>
                          </a:solidFill>
                          <a:effectLst/>
                          <a:latin typeface="+mn-lt"/>
                          <a:ea typeface="+mn-ea"/>
                          <a:cs typeface="+mn-cs"/>
                        </a:rPr>
                        <a:t>especially lifted among </a:t>
                      </a:r>
                      <a:r>
                        <a:rPr lang="en-US" sz="1600" b="1" kern="1200" dirty="0">
                          <a:solidFill>
                            <a:schemeClr val="lt1"/>
                          </a:solidFill>
                          <a:effectLst/>
                          <a:latin typeface="+mn-lt"/>
                          <a:ea typeface="+mn-ea"/>
                          <a:cs typeface="+mn-cs"/>
                        </a:rPr>
                        <a:t>population</a:t>
                      </a:r>
                      <a:r>
                        <a:rPr lang="ka-GE" sz="1600" b="1" kern="1200" dirty="0">
                          <a:solidFill>
                            <a:schemeClr val="lt1"/>
                          </a:solidFill>
                          <a:effectLst/>
                          <a:latin typeface="+mn-lt"/>
                          <a:ea typeface="+mn-ea"/>
                          <a:cs typeface="+mn-cs"/>
                        </a:rPr>
                        <a:t>: </a:t>
                      </a:r>
                    </a:p>
                    <a:p>
                      <a:pPr marL="285750" indent="-285750">
                        <a:buFont typeface="Arial" panose="020B0604020202020204" pitchFamily="34" charset="0"/>
                        <a:buChar char="•"/>
                      </a:pPr>
                      <a:r>
                        <a:rPr lang="en-US" sz="1600" b="1" kern="1200" dirty="0">
                          <a:solidFill>
                            <a:schemeClr val="lt1"/>
                          </a:solidFill>
                          <a:effectLst/>
                          <a:latin typeface="+mn-lt"/>
                          <a:ea typeface="+mn-ea"/>
                          <a:cs typeface="+mn-cs"/>
                        </a:rPr>
                        <a:t>No reception of guests</a:t>
                      </a:r>
                      <a:r>
                        <a:rPr lang="ka-GE" sz="1600" b="1" kern="1200" dirty="0">
                          <a:solidFill>
                            <a:schemeClr val="lt1"/>
                          </a:solidFill>
                          <a:effectLst/>
                          <a:latin typeface="+mn-lt"/>
                          <a:ea typeface="+mn-ea"/>
                          <a:cs typeface="+mn-cs"/>
                        </a:rPr>
                        <a:t> </a:t>
                      </a:r>
                    </a:p>
                    <a:p>
                      <a:pPr marL="285750" indent="-285750">
                        <a:buFont typeface="Arial" panose="020B0604020202020204" pitchFamily="34" charset="0"/>
                        <a:buChar char="•"/>
                      </a:pPr>
                      <a:r>
                        <a:rPr lang="en-US" sz="1600" b="1" kern="1200" dirty="0">
                          <a:solidFill>
                            <a:schemeClr val="lt1"/>
                          </a:solidFill>
                          <a:effectLst/>
                          <a:latin typeface="+mn-lt"/>
                          <a:ea typeface="+mn-ea"/>
                          <a:cs typeface="+mn-cs"/>
                        </a:rPr>
                        <a:t>Prohibiting minor family members from meeting with friends</a:t>
                      </a:r>
                      <a:r>
                        <a:rPr lang="ka-GE" sz="1600" b="1" kern="1200" dirty="0">
                          <a:solidFill>
                            <a:schemeClr val="lt1"/>
                          </a:solidFill>
                          <a:effectLst/>
                          <a:latin typeface="+mn-lt"/>
                          <a:ea typeface="+mn-ea"/>
                          <a:cs typeface="+mn-cs"/>
                        </a:rPr>
                        <a:t> </a:t>
                      </a:r>
                    </a:p>
                    <a:p>
                      <a:endParaRPr lang="ka-GE" sz="1600" b="1" kern="1200" dirty="0">
                        <a:solidFill>
                          <a:schemeClr val="lt1"/>
                        </a:solidFill>
                        <a:effectLst/>
                        <a:latin typeface="+mn-lt"/>
                        <a:ea typeface="+mn-ea"/>
                        <a:cs typeface="+mn-cs"/>
                      </a:endParaRPr>
                    </a:p>
                    <a:p>
                      <a:pPr algn="ctr"/>
                      <a:r>
                        <a:rPr lang="en-US" sz="1600" b="1" kern="1200" dirty="0">
                          <a:solidFill>
                            <a:schemeClr val="tx1"/>
                          </a:solidFill>
                          <a:effectLst/>
                          <a:latin typeface="+mn-lt"/>
                          <a:ea typeface="+mn-ea"/>
                          <a:cs typeface="+mn-cs"/>
                        </a:rPr>
                        <a:t>This once again shows that </a:t>
                      </a:r>
                      <a:r>
                        <a:rPr lang="en-US" sz="1600" b="1" kern="1200">
                          <a:solidFill>
                            <a:schemeClr val="tx1"/>
                          </a:solidFill>
                          <a:effectLst/>
                          <a:latin typeface="+mn-lt"/>
                          <a:ea typeface="+mn-ea"/>
                          <a:cs typeface="+mn-cs"/>
                        </a:rPr>
                        <a:t>the attention of the population </a:t>
                      </a:r>
                      <a:r>
                        <a:rPr lang="en-US" sz="1600" b="1" kern="1200" dirty="0">
                          <a:solidFill>
                            <a:schemeClr val="tx1"/>
                          </a:solidFill>
                          <a:effectLst/>
                          <a:latin typeface="+mn-lt"/>
                          <a:ea typeface="+mn-ea"/>
                          <a:cs typeface="+mn-cs"/>
                        </a:rPr>
                        <a:t>to preventive social activities has been relaxed.</a:t>
                      </a: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0-#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707120575"/>
              </p:ext>
            </p:extLst>
          </p:nvPr>
        </p:nvGraphicFramePr>
        <p:xfrm>
          <a:off x="4495800" y="0"/>
          <a:ext cx="46482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873683555"/>
              </p:ext>
            </p:extLst>
          </p:nvPr>
        </p:nvGraphicFramePr>
        <p:xfrm>
          <a:off x="152400" y="533400"/>
          <a:ext cx="3505200" cy="1108774"/>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dirty="0">
                          <a:solidFill>
                            <a:schemeClr val="tx1"/>
                          </a:solidFill>
                          <a:effectLst/>
                        </a:rPr>
                        <a:t>Implement and plan protective actions</a:t>
                      </a:r>
                      <a:endParaRPr lang="ka-GE" sz="1800" dirty="0">
                        <a:solidFill>
                          <a:schemeClr val="tx1"/>
                        </a:solidFill>
                        <a:effectLst/>
                      </a:endParaRPr>
                    </a:p>
                    <a:p>
                      <a:pPr marL="0" marR="0" algn="ctr">
                        <a:lnSpc>
                          <a:spcPct val="107000"/>
                        </a:lnSpc>
                        <a:spcBef>
                          <a:spcPts val="0"/>
                        </a:spcBef>
                        <a:spcAft>
                          <a:spcPts val="0"/>
                        </a:spcAft>
                      </a:pPr>
                      <a:r>
                        <a:rPr lang="ka-GE" sz="1400" b="0" dirty="0">
                          <a:solidFill>
                            <a:schemeClr val="tx1"/>
                          </a:solidFill>
                          <a:effectLst/>
                        </a:rPr>
                        <a:t>(</a:t>
                      </a:r>
                      <a:r>
                        <a:rPr lang="en-US" sz="1400" b="0" dirty="0">
                          <a:solidFill>
                            <a:schemeClr val="tx1"/>
                          </a:solidFill>
                          <a:effectLst/>
                        </a:rPr>
                        <a:t>Continued</a:t>
                      </a:r>
                      <a:r>
                        <a:rPr lang="ka-GE" sz="1400" b="0" dirty="0">
                          <a:solidFill>
                            <a:schemeClr val="tx1"/>
                          </a:solidFill>
                          <a:effectLst/>
                        </a:rPr>
                        <a:t>)</a:t>
                      </a: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93406947"/>
              </p:ext>
            </p:extLst>
          </p:nvPr>
        </p:nvGraphicFramePr>
        <p:xfrm>
          <a:off x="152400" y="1783080"/>
          <a:ext cx="3572608" cy="137160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600" dirty="0">
                          <a:effectLst/>
                        </a:rPr>
                        <a:t> </a:t>
                      </a:r>
                      <a:r>
                        <a:rPr lang="en-US" sz="1800" b="1" kern="1200" dirty="0">
                          <a:solidFill>
                            <a:schemeClr val="lt1"/>
                          </a:solidFill>
                          <a:effectLst/>
                          <a:latin typeface="+mn-lt"/>
                          <a:ea typeface="+mn-ea"/>
                          <a:cs typeface="+mn-cs"/>
                        </a:rPr>
                        <a:t>The vast majority of respondents did not change their medical or social and vital habits during the pandemic.</a:t>
                      </a:r>
                      <a:endParaRPr lang="en-US" sz="1800" b="1"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3600" b="1" dirty="0"/>
              <a:t>METHODOLOGY</a:t>
            </a:r>
          </a:p>
        </p:txBody>
      </p:sp>
      <p:sp>
        <p:nvSpPr>
          <p:cNvPr id="3" name="Content Placeholder 2"/>
          <p:cNvSpPr>
            <a:spLocks noGrp="1"/>
          </p:cNvSpPr>
          <p:nvPr>
            <p:ph idx="1"/>
          </p:nvPr>
        </p:nvSpPr>
        <p:spPr>
          <a:xfrm>
            <a:off x="457200" y="1295400"/>
            <a:ext cx="8229600" cy="4830763"/>
          </a:xfrm>
        </p:spPr>
        <p:txBody>
          <a:bodyPr>
            <a:normAutofit fontScale="32500" lnSpcReduction="20000"/>
          </a:bodyPr>
          <a:lstStyle/>
          <a:p>
            <a:pPr marL="0" lvl="0" indent="0">
              <a:buNone/>
            </a:pPr>
            <a:r>
              <a:rPr lang="en-US" sz="4600" b="1" dirty="0"/>
              <a:t>Study type: </a:t>
            </a:r>
            <a:r>
              <a:rPr lang="en-US" sz="4600" dirty="0"/>
              <a:t>quantitative cohort study</a:t>
            </a:r>
          </a:p>
          <a:p>
            <a:endParaRPr lang="en-US" sz="4600" dirty="0"/>
          </a:p>
          <a:p>
            <a:pPr marL="0" lvl="0" indent="0">
              <a:buNone/>
            </a:pPr>
            <a:r>
              <a:rPr lang="en-US" sz="4600" b="1" dirty="0"/>
              <a:t>Study method</a:t>
            </a:r>
            <a:r>
              <a:rPr lang="ka-GE" sz="4600" b="1" dirty="0"/>
              <a:t>: </a:t>
            </a:r>
            <a:r>
              <a:rPr lang="en-US" sz="4600" dirty="0"/>
              <a:t>telephone survey (average duration - 30 minutes) </a:t>
            </a:r>
          </a:p>
          <a:p>
            <a:pPr lvl="0"/>
            <a:endParaRPr lang="ka-GE" sz="4600" b="1" dirty="0"/>
          </a:p>
          <a:p>
            <a:pPr marL="0" lvl="0" indent="0">
              <a:buNone/>
            </a:pPr>
            <a:r>
              <a:rPr lang="en-US" sz="4600" b="1" dirty="0"/>
              <a:t>Study tool</a:t>
            </a:r>
            <a:r>
              <a:rPr lang="ka-GE" sz="4600" b="1" dirty="0"/>
              <a:t>:</a:t>
            </a:r>
            <a:r>
              <a:rPr lang="ka-GE" sz="4600" dirty="0"/>
              <a:t> </a:t>
            </a:r>
            <a:r>
              <a:rPr lang="en-US" sz="4600" dirty="0"/>
              <a:t>structured questionnaire</a:t>
            </a:r>
          </a:p>
          <a:p>
            <a:endParaRPr lang="en-US" sz="4600" dirty="0"/>
          </a:p>
          <a:p>
            <a:pPr marL="0" lvl="0" indent="0">
              <a:buNone/>
            </a:pPr>
            <a:r>
              <a:rPr lang="en-US" sz="4600" b="1" dirty="0"/>
              <a:t>Study object</a:t>
            </a:r>
            <a:r>
              <a:rPr lang="ka-GE" sz="4600" b="1" dirty="0"/>
              <a:t>:</a:t>
            </a:r>
            <a:r>
              <a:rPr lang="ka-GE" sz="4600" dirty="0"/>
              <a:t> </a:t>
            </a:r>
            <a:r>
              <a:rPr lang="en-US" sz="4600" dirty="0"/>
              <a:t>adult population of 18 regions of Georgia (aged 18 and older) </a:t>
            </a:r>
          </a:p>
          <a:p>
            <a:endParaRPr lang="en-US" sz="4600" dirty="0"/>
          </a:p>
          <a:p>
            <a:pPr marL="0" lvl="0" indent="0">
              <a:buNone/>
            </a:pPr>
            <a:r>
              <a:rPr lang="en-US" sz="4600" b="1" dirty="0"/>
              <a:t>Selection range</a:t>
            </a:r>
            <a:r>
              <a:rPr lang="ka-GE" sz="4600" b="1" dirty="0"/>
              <a:t>:</a:t>
            </a:r>
            <a:r>
              <a:rPr lang="ka-GE" sz="4600" dirty="0"/>
              <a:t> 1000 </a:t>
            </a:r>
            <a:r>
              <a:rPr lang="en-US" sz="4600" dirty="0"/>
              <a:t>respondents (in each wave) </a:t>
            </a:r>
          </a:p>
          <a:p>
            <a:endParaRPr lang="en-US" sz="4600" dirty="0"/>
          </a:p>
          <a:p>
            <a:pPr marL="0" lvl="0" indent="0">
              <a:buNone/>
            </a:pPr>
            <a:r>
              <a:rPr lang="en-US" sz="4600" b="1" dirty="0"/>
              <a:t>Selection error</a:t>
            </a:r>
            <a:r>
              <a:rPr lang="ka-GE" sz="4600" b="1" dirty="0"/>
              <a:t>: </a:t>
            </a:r>
            <a:r>
              <a:rPr lang="en-US" sz="4600" dirty="0"/>
              <a:t>for the entire selection (± 3.1% with 95% reliability); the results of the study are representative according to the respondents' gender, age, urban/rural population. </a:t>
            </a:r>
          </a:p>
          <a:p>
            <a:endParaRPr lang="en-US" sz="4600" dirty="0"/>
          </a:p>
          <a:p>
            <a:pPr marL="0" lvl="0" indent="0">
              <a:buNone/>
            </a:pPr>
            <a:r>
              <a:rPr lang="en-US" sz="4600" b="1" dirty="0"/>
              <a:t>Fieldwork</a:t>
            </a:r>
            <a:r>
              <a:rPr lang="ka-GE" sz="4600" b="1" dirty="0"/>
              <a:t>:</a:t>
            </a:r>
            <a:r>
              <a:rPr lang="ka-GE" sz="4600" dirty="0"/>
              <a:t> </a:t>
            </a:r>
            <a:endParaRPr lang="en-US" sz="4600" dirty="0"/>
          </a:p>
          <a:p>
            <a:r>
              <a:rPr lang="en-US" sz="4600" dirty="0"/>
              <a:t>First wave</a:t>
            </a:r>
            <a:r>
              <a:rPr lang="ka-GE" sz="4600" dirty="0"/>
              <a:t>: </a:t>
            </a:r>
            <a:r>
              <a:rPr lang="en-US" sz="4600" dirty="0"/>
              <a:t>April </a:t>
            </a:r>
            <a:r>
              <a:rPr lang="ka-GE" sz="4600" dirty="0"/>
              <a:t>21-22</a:t>
            </a:r>
            <a:r>
              <a:rPr lang="en-US" sz="4600" dirty="0"/>
              <a:t>, 2020</a:t>
            </a:r>
          </a:p>
          <a:p>
            <a:r>
              <a:rPr lang="en-US" sz="4600" dirty="0"/>
              <a:t>Second wave: April 29-30, 2020</a:t>
            </a:r>
          </a:p>
          <a:p>
            <a:r>
              <a:rPr lang="en-US" sz="4600" dirty="0"/>
              <a:t>Third wave: May 14-15, 2020</a:t>
            </a:r>
          </a:p>
          <a:p>
            <a:pPr marL="0" indent="0">
              <a:buNone/>
            </a:pPr>
            <a:r>
              <a:rPr lang="ka-GE" sz="4600" dirty="0"/>
              <a:t> </a:t>
            </a:r>
            <a:endParaRPr lang="en-US" sz="4600" dirty="0"/>
          </a:p>
          <a:p>
            <a:pPr marL="0" lvl="0" indent="0">
              <a:buNone/>
            </a:pPr>
            <a:r>
              <a:rPr lang="en-US" sz="4600" b="1" dirty="0"/>
              <a:t>Data analysis methods</a:t>
            </a:r>
            <a:r>
              <a:rPr lang="ka-GE" sz="4600" b="1" dirty="0"/>
              <a:t>:</a:t>
            </a:r>
            <a:r>
              <a:rPr lang="ka-GE" sz="4600" dirty="0"/>
              <a:t> </a:t>
            </a:r>
            <a:r>
              <a:rPr lang="en-US" sz="4600" dirty="0"/>
              <a:t>univariate, bivariate and multivariate</a:t>
            </a:r>
          </a:p>
          <a:p>
            <a:endParaRPr lang="en-US" dirty="0"/>
          </a:p>
        </p:txBody>
      </p:sp>
    </p:spTree>
    <p:extLst>
      <p:ext uri="{BB962C8B-B14F-4D97-AF65-F5344CB8AC3E}">
        <p14:creationId xmlns:p14="http://schemas.microsoft.com/office/powerpoint/2010/main" val="4121765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 calcmode="lin" valueType="num">
                                      <p:cBhvr additive="base">
                                        <p:cTn id="3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12" end="12"/>
                                            </p:txEl>
                                          </p:spTgt>
                                        </p:tgtEl>
                                        <p:attrNameLst>
                                          <p:attrName>style.visibility</p:attrName>
                                        </p:attrNameLst>
                                      </p:cBhvr>
                                      <p:to>
                                        <p:strVal val="visible"/>
                                      </p:to>
                                    </p:set>
                                    <p:anim calcmode="lin" valueType="num">
                                      <p:cBhvr additive="base">
                                        <p:cTn id="43"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13" end="13"/>
                                            </p:txEl>
                                          </p:spTgt>
                                        </p:tgtEl>
                                        <p:attrNameLst>
                                          <p:attrName>style.visibility</p:attrName>
                                        </p:attrNameLst>
                                      </p:cBhvr>
                                      <p:to>
                                        <p:strVal val="visible"/>
                                      </p:to>
                                    </p:set>
                                    <p:anim calcmode="lin" valueType="num">
                                      <p:cBhvr additive="base">
                                        <p:cTn id="49"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14" end="14"/>
                                            </p:txEl>
                                          </p:spTgt>
                                        </p:tgtEl>
                                        <p:attrNameLst>
                                          <p:attrName>style.visibility</p:attrName>
                                        </p:attrNameLst>
                                      </p:cBhvr>
                                      <p:to>
                                        <p:strVal val="visible"/>
                                      </p:to>
                                    </p:set>
                                    <p:anim calcmode="lin" valueType="num">
                                      <p:cBhvr additive="base">
                                        <p:cTn id="55"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15" end="15"/>
                                            </p:txEl>
                                          </p:spTgt>
                                        </p:tgtEl>
                                        <p:attrNameLst>
                                          <p:attrName>style.visibility</p:attrName>
                                        </p:attrNameLst>
                                      </p:cBhvr>
                                      <p:to>
                                        <p:strVal val="visible"/>
                                      </p:to>
                                    </p:set>
                                    <p:anim calcmode="lin" valueType="num">
                                      <p:cBhvr additive="base">
                                        <p:cTn id="61" dur="500" fill="hold"/>
                                        <p:tgtEl>
                                          <p:spTgt spid="3">
                                            <p:txEl>
                                              <p:pRg st="15" end="15"/>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5" end="15"/>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6" end="16"/>
                                            </p:txEl>
                                          </p:spTgt>
                                        </p:tgtEl>
                                        <p:attrNameLst>
                                          <p:attrName>style.visibility</p:attrName>
                                        </p:attrNameLst>
                                      </p:cBhvr>
                                      <p:to>
                                        <p:strVal val="visible"/>
                                      </p:to>
                                    </p:set>
                                    <p:anim calcmode="lin" valueType="num">
                                      <p:cBhvr additive="base">
                                        <p:cTn id="67" dur="500" fill="hold"/>
                                        <p:tgtEl>
                                          <p:spTgt spid="3">
                                            <p:txEl>
                                              <p:pRg st="16" end="16"/>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6" end="16"/>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7" end="17"/>
                                            </p:txEl>
                                          </p:spTgt>
                                        </p:tgtEl>
                                        <p:attrNameLst>
                                          <p:attrName>style.visibility</p:attrName>
                                        </p:attrNameLst>
                                      </p:cBhvr>
                                      <p:to>
                                        <p:strVal val="visible"/>
                                      </p:to>
                                    </p:set>
                                    <p:anim calcmode="lin" valueType="num">
                                      <p:cBhvr additive="base">
                                        <p:cTn id="73" dur="500" fill="hold"/>
                                        <p:tgtEl>
                                          <p:spTgt spid="3">
                                            <p:txEl>
                                              <p:pRg st="17" end="17"/>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7" end="17"/>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2"/>
                                        </p:tgtEl>
                                        <p:attrNameLst>
                                          <p:attrName>style.visibility</p:attrName>
                                        </p:attrNameLst>
                                      </p:cBhvr>
                                      <p:to>
                                        <p:strVal val="visible"/>
                                      </p:to>
                                    </p:set>
                                    <p:anim calcmode="lin" valueType="num">
                                      <p:cBhvr additive="base">
                                        <p:cTn id="79" dur="500" fill="hold"/>
                                        <p:tgtEl>
                                          <p:spTgt spid="2"/>
                                        </p:tgtEl>
                                        <p:attrNameLst>
                                          <p:attrName>ppt_x</p:attrName>
                                        </p:attrNameLst>
                                      </p:cBhvr>
                                      <p:tavLst>
                                        <p:tav tm="0">
                                          <p:val>
                                            <p:strVal val="#ppt_x"/>
                                          </p:val>
                                        </p:tav>
                                        <p:tav tm="100000">
                                          <p:val>
                                            <p:strVal val="#ppt_x"/>
                                          </p:val>
                                        </p:tav>
                                      </p:tavLst>
                                    </p:anim>
                                    <p:anim calcmode="lin" valueType="num">
                                      <p:cBhvr additive="base">
                                        <p:cTn id="8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730707274"/>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Implement and plan </a:t>
                      </a:r>
                      <a:r>
                        <a:rPr lang="en-US" sz="1800">
                          <a:solidFill>
                            <a:schemeClr val="tx1"/>
                          </a:solidFill>
                          <a:effectLst/>
                          <a:latin typeface="+mn-lt"/>
                          <a:ea typeface="+mn-ea"/>
                          <a:cs typeface="+mn-cs"/>
                        </a:rPr>
                        <a:t>protective measures</a:t>
                      </a:r>
                      <a:r>
                        <a:rPr lang="ka-GE" sz="1800" baseline="0">
                          <a:solidFill>
                            <a:schemeClr val="tx1"/>
                          </a:solidFill>
                          <a:effectLst/>
                          <a:latin typeface="+mn-lt"/>
                          <a:ea typeface="+mn-ea"/>
                          <a:cs typeface="+mn-cs"/>
                        </a:rPr>
                        <a:t> </a:t>
                      </a:r>
                      <a:r>
                        <a:rPr lang="ka-GE" sz="1400" b="0" baseline="0">
                          <a:solidFill>
                            <a:schemeClr val="tx1"/>
                          </a:solidFill>
                          <a:effectLst/>
                          <a:latin typeface="+mn-lt"/>
                          <a:ea typeface="+mn-ea"/>
                          <a:cs typeface="+mn-cs"/>
                        </a:rPr>
                        <a:t>(</a:t>
                      </a:r>
                      <a:r>
                        <a:rPr lang="en-US" sz="1400" b="0" baseline="0">
                          <a:solidFill>
                            <a:schemeClr val="tx1"/>
                          </a:solidFill>
                          <a:effectLst/>
                          <a:latin typeface="+mn-lt"/>
                          <a:ea typeface="+mn-ea"/>
                          <a:cs typeface="+mn-cs"/>
                        </a:rPr>
                        <a:t>regression </a:t>
                      </a:r>
                      <a:r>
                        <a:rPr lang="en-US" sz="1400" b="0" baseline="0" dirty="0">
                          <a:solidFill>
                            <a:schemeClr val="tx1"/>
                          </a:solidFill>
                          <a:effectLst/>
                          <a:latin typeface="+mn-lt"/>
                          <a:ea typeface="+mn-ea"/>
                          <a:cs typeface="+mn-cs"/>
                        </a:rPr>
                        <a:t>analysis</a:t>
                      </a:r>
                      <a:r>
                        <a:rPr lang="ka-GE" sz="1400" b="0" baseline="0" dirty="0">
                          <a:solidFill>
                            <a:schemeClr val="tx1"/>
                          </a:solidFill>
                          <a:effectLst/>
                          <a:latin typeface="+mn-lt"/>
                          <a:ea typeface="+mn-ea"/>
                          <a:cs typeface="+mn-cs"/>
                        </a:rPr>
                        <a:t>)</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790363545"/>
              </p:ext>
            </p:extLst>
          </p:nvPr>
        </p:nvGraphicFramePr>
        <p:xfrm>
          <a:off x="152400" y="914400"/>
          <a:ext cx="8610600" cy="2710962"/>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2710962">
                <a:tc>
                  <a:txBody>
                    <a:bodyPr/>
                    <a:lstStyle/>
                    <a:p>
                      <a:pPr lvl="0"/>
                      <a:r>
                        <a:rPr lang="en-US" sz="1600" b="1" kern="1200" dirty="0">
                          <a:solidFill>
                            <a:schemeClr val="tx1"/>
                          </a:solidFill>
                          <a:effectLst/>
                          <a:latin typeface="+mn-lt"/>
                          <a:ea typeface="+mn-ea"/>
                          <a:cs typeface="+mn-cs"/>
                        </a:rPr>
                        <a:t>Women, compared to men, are more </a:t>
                      </a:r>
                      <a:r>
                        <a:rPr lang="en-US" sz="1600" b="1" kern="1200">
                          <a:solidFill>
                            <a:schemeClr val="tx1"/>
                          </a:solidFill>
                          <a:effectLst/>
                          <a:latin typeface="+mn-lt"/>
                          <a:ea typeface="+mn-ea"/>
                          <a:cs typeface="+mn-cs"/>
                        </a:rPr>
                        <a:t>likely to</a:t>
                      </a:r>
                      <a:r>
                        <a:rPr lang="en-US" sz="1600" b="1" kern="1200" baseline="0">
                          <a:solidFill>
                            <a:schemeClr val="tx1"/>
                          </a:solidFill>
                          <a:effectLst/>
                          <a:latin typeface="+mn-lt"/>
                          <a:ea typeface="+mn-ea"/>
                          <a:cs typeface="+mn-cs"/>
                        </a:rPr>
                        <a:t> observe</a:t>
                      </a:r>
                      <a:r>
                        <a:rPr lang="en-US" sz="1600" b="1" kern="1200">
                          <a:solidFill>
                            <a:schemeClr val="tx1"/>
                          </a:solidFill>
                          <a:effectLst/>
                          <a:latin typeface="+mn-lt"/>
                          <a:ea typeface="+mn-ea"/>
                          <a:cs typeface="+mn-cs"/>
                        </a:rPr>
                        <a:t> protective measures.</a:t>
                      </a:r>
                      <a:r>
                        <a:rPr lang="ka-GE" sz="1600" b="1" kern="1200">
                          <a:solidFill>
                            <a:schemeClr val="tx1"/>
                          </a:solidFill>
                          <a:effectLst/>
                          <a:latin typeface="+mn-lt"/>
                          <a:ea typeface="+mn-ea"/>
                          <a:cs typeface="+mn-cs"/>
                        </a:rPr>
                        <a:t> </a:t>
                      </a:r>
                      <a:endParaRPr lang="en-US" sz="1600" b="1" kern="1200" dirty="0">
                        <a:solidFill>
                          <a:schemeClr val="tx1"/>
                        </a:solidFill>
                        <a:effectLst/>
                        <a:latin typeface="+mn-lt"/>
                        <a:ea typeface="+mn-ea"/>
                        <a:cs typeface="+mn-cs"/>
                      </a:endParaRPr>
                    </a:p>
                    <a:p>
                      <a:pPr lvl="0"/>
                      <a:endParaRPr lang="ka-GE" sz="1600" b="1" kern="1200" dirty="0">
                        <a:solidFill>
                          <a:schemeClr val="tx1"/>
                        </a:solidFill>
                        <a:effectLst/>
                        <a:latin typeface="+mn-lt"/>
                        <a:ea typeface="+mn-ea"/>
                        <a:cs typeface="+mn-cs"/>
                      </a:endParaRPr>
                    </a:p>
                    <a:p>
                      <a:pPr lvl="0"/>
                      <a:r>
                        <a:rPr lang="en-US" sz="1600" b="1" kern="1200" dirty="0">
                          <a:solidFill>
                            <a:schemeClr val="tx1"/>
                          </a:solidFill>
                          <a:effectLst/>
                          <a:latin typeface="+mn-lt"/>
                          <a:ea typeface="+mn-ea"/>
                          <a:cs typeface="+mn-cs"/>
                        </a:rPr>
                        <a:t>Growing confidence in government agencies has a positive effect on preventive measures</a:t>
                      </a:r>
                    </a:p>
                    <a:p>
                      <a:pPr lvl="0"/>
                      <a:endParaRPr lang="ka-GE" sz="1600" b="1" kern="1200" dirty="0">
                        <a:solidFill>
                          <a:schemeClr val="tx1"/>
                        </a:solidFill>
                        <a:effectLst/>
                        <a:latin typeface="+mn-lt"/>
                        <a:ea typeface="+mn-ea"/>
                        <a:cs typeface="+mn-cs"/>
                      </a:endParaRPr>
                    </a:p>
                    <a:p>
                      <a:pPr lvl="0"/>
                      <a:r>
                        <a:rPr lang="en-US" sz="1600" b="1" kern="1200" dirty="0">
                          <a:solidFill>
                            <a:schemeClr val="tx1"/>
                          </a:solidFill>
                          <a:effectLst/>
                          <a:latin typeface="+mn-lt"/>
                          <a:ea typeface="+mn-ea"/>
                          <a:cs typeface="+mn-cs"/>
                        </a:rPr>
                        <a:t>The more closely respondents perceive the virus, the more perfectly they follow the rules of protection</a:t>
                      </a:r>
                    </a:p>
                    <a:p>
                      <a:pPr lvl="0"/>
                      <a:endParaRPr lang="ka-GE" sz="1600" b="1" kern="1200" dirty="0">
                        <a:solidFill>
                          <a:schemeClr val="tx1"/>
                        </a:solidFill>
                        <a:effectLst/>
                        <a:latin typeface="+mn-lt"/>
                        <a:ea typeface="+mn-ea"/>
                        <a:cs typeface="+mn-cs"/>
                      </a:endParaRPr>
                    </a:p>
                    <a:p>
                      <a:pPr lvl="0"/>
                      <a:r>
                        <a:rPr lang="en-US" sz="1600" b="1" kern="1200" dirty="0">
                          <a:solidFill>
                            <a:schemeClr val="tx1"/>
                          </a:solidFill>
                          <a:effectLst/>
                          <a:latin typeface="+mn-lt"/>
                          <a:ea typeface="+mn-ea"/>
                          <a:cs typeface="+mn-cs"/>
                        </a:rPr>
                        <a:t>The more frequently respondents receive information about the virus through the media, the more they observe preventive measures</a:t>
                      </a:r>
                    </a:p>
                    <a:p>
                      <a:pPr lvl="0"/>
                      <a:endParaRPr lang="ka-GE" sz="900" b="1" kern="1200" dirty="0">
                        <a:solidFill>
                          <a:schemeClr val="tx1"/>
                        </a:solidFill>
                        <a:effectLst/>
                        <a:latin typeface="+mn-lt"/>
                        <a:ea typeface="+mn-ea"/>
                        <a:cs typeface="+mn-cs"/>
                      </a:endParaRPr>
                    </a:p>
                    <a:p>
                      <a:endParaRPr lang="en-US" sz="900" b="1" kern="1200" dirty="0">
                        <a:solidFill>
                          <a:schemeClr val="tx1"/>
                        </a:solidFill>
                        <a:effectLst/>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3349270218"/>
              </p:ext>
            </p:extLst>
          </p:nvPr>
        </p:nvGraphicFramePr>
        <p:xfrm>
          <a:off x="228601" y="3505201"/>
          <a:ext cx="8305798" cy="2667001"/>
        </p:xfrm>
        <a:graphic>
          <a:graphicData uri="http://schemas.openxmlformats.org/drawingml/2006/table">
            <a:tbl>
              <a:tblPr firstRow="1" firstCol="1" bandRow="1">
                <a:tableStyleId>{5C22544A-7EE6-4342-B048-85BDC9FD1C3A}</a:tableStyleId>
              </a:tblPr>
              <a:tblGrid>
                <a:gridCol w="2997664">
                  <a:extLst>
                    <a:ext uri="{9D8B030D-6E8A-4147-A177-3AD203B41FA5}">
                      <a16:colId xmlns:a16="http://schemas.microsoft.com/office/drawing/2014/main" val="3031480459"/>
                    </a:ext>
                  </a:extLst>
                </a:gridCol>
                <a:gridCol w="2017996">
                  <a:extLst>
                    <a:ext uri="{9D8B030D-6E8A-4147-A177-3AD203B41FA5}">
                      <a16:colId xmlns:a16="http://schemas.microsoft.com/office/drawing/2014/main" val="4089673217"/>
                    </a:ext>
                  </a:extLst>
                </a:gridCol>
                <a:gridCol w="2017996">
                  <a:extLst>
                    <a:ext uri="{9D8B030D-6E8A-4147-A177-3AD203B41FA5}">
                      <a16:colId xmlns:a16="http://schemas.microsoft.com/office/drawing/2014/main" val="4096145123"/>
                    </a:ext>
                  </a:extLst>
                </a:gridCol>
                <a:gridCol w="1272142">
                  <a:extLst>
                    <a:ext uri="{9D8B030D-6E8A-4147-A177-3AD203B41FA5}">
                      <a16:colId xmlns:a16="http://schemas.microsoft.com/office/drawing/2014/main" val="2562740787"/>
                    </a:ext>
                  </a:extLst>
                </a:gridCol>
              </a:tblGrid>
              <a:tr h="379991">
                <a:tc rowSpan="2">
                  <a:txBody>
                    <a:bodyPr/>
                    <a:lstStyle/>
                    <a:p>
                      <a:pPr marL="0" marR="0" algn="ctr">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3">
                  <a:txBody>
                    <a:bodyPr/>
                    <a:lstStyle/>
                    <a:p>
                      <a:pPr marL="0" marR="0" algn="ctr">
                        <a:lnSpc>
                          <a:spcPct val="107000"/>
                        </a:lnSpc>
                        <a:spcBef>
                          <a:spcPts val="0"/>
                        </a:spcBef>
                        <a:spcAft>
                          <a:spcPts val="0"/>
                        </a:spcAft>
                      </a:pPr>
                      <a:r>
                        <a:rPr lang="en-US" sz="1000" dirty="0">
                          <a:effectLst/>
                        </a:rPr>
                        <a:t>Take protective measures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45279133"/>
                  </a:ext>
                </a:extLst>
              </a:tr>
              <a:tr h="371585">
                <a:tc vMerge="1">
                  <a:txBody>
                    <a:bodyPr/>
                    <a:lstStyle/>
                    <a:p>
                      <a:endParaRPr lang="en-US"/>
                    </a:p>
                  </a:txBody>
                  <a:tcPr/>
                </a:tc>
                <a:tc>
                  <a:txBody>
                    <a:bodyPr/>
                    <a:lstStyle/>
                    <a:p>
                      <a:pPr marL="0" marR="0" algn="ctr">
                        <a:lnSpc>
                          <a:spcPct val="107000"/>
                        </a:lnSpc>
                        <a:spcBef>
                          <a:spcPts val="0"/>
                        </a:spcBef>
                        <a:spcAft>
                          <a:spcPts val="0"/>
                        </a:spcAft>
                      </a:pPr>
                      <a:r>
                        <a:rPr lang="en-US" sz="1000" dirty="0">
                          <a:effectLst/>
                        </a:rPr>
                        <a:t>Beta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standartized 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90575285"/>
                  </a:ext>
                </a:extLst>
              </a:tr>
              <a:tr h="349726">
                <a:tc>
                  <a:txBody>
                    <a:bodyPr/>
                    <a:lstStyle/>
                    <a:p>
                      <a:pPr marL="0" marR="0">
                        <a:lnSpc>
                          <a:spcPct val="107000"/>
                        </a:lnSpc>
                        <a:spcBef>
                          <a:spcPts val="0"/>
                        </a:spcBef>
                        <a:spcAft>
                          <a:spcPts val="0"/>
                        </a:spcAft>
                      </a:pPr>
                      <a:r>
                        <a:rPr lang="en-US" sz="1000" dirty="0">
                          <a:effectLst/>
                        </a:rPr>
                        <a:t>Gender: female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0.19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0.12 – 0.26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83471897"/>
                  </a:ext>
                </a:extLst>
              </a:tr>
              <a:tr h="349726">
                <a:tc>
                  <a:txBody>
                    <a:bodyPr/>
                    <a:lstStyle/>
                    <a:p>
                      <a:pPr marL="0" marR="0">
                        <a:lnSpc>
                          <a:spcPct val="107000"/>
                        </a:lnSpc>
                        <a:spcBef>
                          <a:spcPts val="0"/>
                        </a:spcBef>
                        <a:spcAft>
                          <a:spcPts val="0"/>
                        </a:spcAft>
                      </a:pPr>
                      <a:r>
                        <a:rPr lang="en-US" sz="1000" dirty="0">
                          <a:effectLst/>
                        </a:rPr>
                        <a:t>Age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-0.10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-0.17 – -0.03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0.004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81493090"/>
                  </a:ext>
                </a:extLst>
              </a:tr>
              <a:tr h="422194">
                <a:tc>
                  <a:txBody>
                    <a:bodyPr/>
                    <a:lstStyle/>
                    <a:p>
                      <a:pPr marL="0" marR="0">
                        <a:lnSpc>
                          <a:spcPct val="107000"/>
                        </a:lnSpc>
                        <a:spcBef>
                          <a:spcPts val="0"/>
                        </a:spcBef>
                        <a:spcAft>
                          <a:spcPts val="0"/>
                        </a:spcAft>
                      </a:pPr>
                      <a:r>
                        <a:rPr lang="en-US" sz="1000">
                          <a:effectLst/>
                        </a:rPr>
                        <a:t>Confidence </a:t>
                      </a:r>
                      <a:r>
                        <a:rPr lang="en-US" sz="1000" dirty="0">
                          <a:effectLst/>
                        </a:rPr>
                        <a:t>in </a:t>
                      </a:r>
                      <a:r>
                        <a:rPr lang="en-US" sz="1000">
                          <a:effectLst/>
                        </a:rPr>
                        <a:t>government agencies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0.21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0.10 – 0.32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45352948"/>
                  </a:ext>
                </a:extLst>
              </a:tr>
              <a:tr h="422194">
                <a:tc>
                  <a:txBody>
                    <a:bodyPr/>
                    <a:lstStyle/>
                    <a:p>
                      <a:pPr marL="0" marR="0">
                        <a:lnSpc>
                          <a:spcPct val="107000"/>
                        </a:lnSpc>
                        <a:spcBef>
                          <a:spcPts val="0"/>
                        </a:spcBef>
                        <a:spcAft>
                          <a:spcPts val="0"/>
                        </a:spcAft>
                      </a:pPr>
                      <a:r>
                        <a:rPr lang="en-US" sz="1000" dirty="0">
                          <a:effectLst/>
                        </a:rPr>
                        <a:t>Frequency of media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0.09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0.02 – 0.16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8303088"/>
                  </a:ext>
                </a:extLst>
              </a:tr>
              <a:tr h="371585">
                <a:tc>
                  <a:txBody>
                    <a:bodyPr/>
                    <a:lstStyle/>
                    <a:p>
                      <a:pPr marL="0" marR="0">
                        <a:lnSpc>
                          <a:spcPct val="107000"/>
                        </a:lnSpc>
                        <a:spcBef>
                          <a:spcPts val="0"/>
                        </a:spcBef>
                        <a:spcAft>
                          <a:spcPts val="0"/>
                        </a:spcAft>
                      </a:pPr>
                      <a:r>
                        <a:rPr lang="en-US" sz="1000" dirty="0">
                          <a:effectLst/>
                        </a:rPr>
                        <a:t>Feeling </a:t>
                      </a:r>
                      <a:r>
                        <a:rPr lang="en-US" sz="1000">
                          <a:effectLst/>
                        </a:rPr>
                        <a:t>the virus  approaching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0.09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0.02 – 0.16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64401900"/>
                  </a:ext>
                </a:extLst>
              </a:tr>
            </a:tbl>
          </a:graphicData>
        </a:graphic>
      </p:graphicFrame>
    </p:spTree>
    <p:extLst>
      <p:ext uri="{BB962C8B-B14F-4D97-AF65-F5344CB8AC3E}">
        <p14:creationId xmlns:p14="http://schemas.microsoft.com/office/powerpoint/2010/main" val="454950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2506783"/>
              </p:ext>
            </p:extLst>
          </p:nvPr>
        </p:nvGraphicFramePr>
        <p:xfrm>
          <a:off x="4419600" y="0"/>
          <a:ext cx="47244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506169904"/>
              </p:ext>
            </p:extLst>
          </p:nvPr>
        </p:nvGraphicFramePr>
        <p:xfrm>
          <a:off x="152400" y="381000"/>
          <a:ext cx="3505200" cy="586994"/>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dirty="0">
                          <a:solidFill>
                            <a:schemeClr val="tx1"/>
                          </a:solidFill>
                          <a:effectLst/>
                        </a:rPr>
                        <a:t>Frequency of receiving information</a:t>
                      </a:r>
                      <a:endParaRPr lang="ka-GE" sz="1800" dirty="0">
                        <a:solidFill>
                          <a:schemeClr val="tx1"/>
                        </a:solidFill>
                        <a:effectLst/>
                      </a:endParaRP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674252901"/>
              </p:ext>
            </p:extLst>
          </p:nvPr>
        </p:nvGraphicFramePr>
        <p:xfrm>
          <a:off x="152400" y="1143000"/>
          <a:ext cx="3572608" cy="429768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600" dirty="0">
                          <a:effectLst/>
                        </a:rPr>
                        <a:t> More than 90% of respondents in all three waves report that they often receive information about the new coronavirus</a:t>
                      </a:r>
                      <a:r>
                        <a:rPr lang="ka-GE" sz="1800" b="1" kern="1200" dirty="0">
                          <a:solidFill>
                            <a:schemeClr val="lt1"/>
                          </a:solidFill>
                          <a:effectLst/>
                          <a:latin typeface="+mn-lt"/>
                          <a:ea typeface="+mn-ea"/>
                          <a:cs typeface="+mn-cs"/>
                        </a:rPr>
                        <a:t>. </a:t>
                      </a:r>
                    </a:p>
                    <a:p>
                      <a:endParaRPr lang="ka-GE" sz="1800" b="1" kern="1200" dirty="0">
                        <a:solidFill>
                          <a:schemeClr val="lt1"/>
                        </a:solidFill>
                        <a:effectLst/>
                        <a:latin typeface="+mn-lt"/>
                        <a:ea typeface="+mn-ea"/>
                        <a:cs typeface="+mn-cs"/>
                      </a:endParaRPr>
                    </a:p>
                    <a:p>
                      <a:r>
                        <a:rPr lang="en-US" sz="1800" b="1" kern="1200" dirty="0">
                          <a:solidFill>
                            <a:schemeClr val="lt1"/>
                          </a:solidFill>
                          <a:effectLst/>
                          <a:latin typeface="+mn-lt"/>
                          <a:ea typeface="+mn-ea"/>
                          <a:cs typeface="+mn-cs"/>
                        </a:rPr>
                        <a:t>However, compared to the first two waves, the third wave reduces the number of people who receive information very often</a:t>
                      </a:r>
                      <a:r>
                        <a:rPr lang="ka-GE" sz="1800" b="1" kern="1200" dirty="0">
                          <a:solidFill>
                            <a:schemeClr val="lt1"/>
                          </a:solidFill>
                          <a:effectLst/>
                          <a:latin typeface="+mn-lt"/>
                          <a:ea typeface="+mn-ea"/>
                          <a:cs typeface="+mn-cs"/>
                        </a:rPr>
                        <a:t>. </a:t>
                      </a:r>
                    </a:p>
                    <a:p>
                      <a:endParaRPr lang="ka-GE" sz="1800" b="1" kern="1200" dirty="0">
                        <a:solidFill>
                          <a:schemeClr val="lt1"/>
                        </a:solidFill>
                        <a:effectLst/>
                        <a:latin typeface="+mn-lt"/>
                        <a:ea typeface="+mn-ea"/>
                        <a:cs typeface="+mn-cs"/>
                      </a:endParaRPr>
                    </a:p>
                    <a:p>
                      <a:pPr algn="ctr"/>
                      <a:r>
                        <a:rPr lang="en-US" sz="1800" b="1" kern="1200" dirty="0">
                          <a:solidFill>
                            <a:schemeClr val="tx1"/>
                          </a:solidFill>
                          <a:effectLst/>
                          <a:latin typeface="+mn-lt"/>
                          <a:ea typeface="+mn-ea"/>
                          <a:cs typeface="+mn-cs"/>
                        </a:rPr>
                        <a:t>Such dynamics can be explained by the fact that the public is already saturated with a lot of information </a:t>
                      </a:r>
                      <a:r>
                        <a:rPr lang="en-US" sz="1800" b="1" kern="1200">
                          <a:solidFill>
                            <a:schemeClr val="tx1"/>
                          </a:solidFill>
                          <a:effectLst/>
                          <a:latin typeface="+mn-lt"/>
                          <a:ea typeface="+mn-ea"/>
                          <a:cs typeface="+mn-cs"/>
                        </a:rPr>
                        <a:t>about the coronavirus </a:t>
                      </a:r>
                      <a:r>
                        <a:rPr lang="en-US" sz="1800" b="1" kern="1200" dirty="0">
                          <a:solidFill>
                            <a:schemeClr val="tx1"/>
                          </a:solidFill>
                          <a:effectLst/>
                          <a:latin typeface="+mn-lt"/>
                          <a:ea typeface="+mn-ea"/>
                          <a:cs typeface="+mn-cs"/>
                        </a:rPr>
                        <a:t>and is less likely to wait for the daily news.</a:t>
                      </a:r>
                    </a:p>
                    <a:p>
                      <a:endParaRPr lang="en-US" sz="1800" b="1"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266860847"/>
              </p:ext>
            </p:extLst>
          </p:nvPr>
        </p:nvGraphicFramePr>
        <p:xfrm>
          <a:off x="4191000" y="0"/>
          <a:ext cx="49530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634146903"/>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rPr>
                        <a:t>Satisfaction with the information received</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375335854"/>
              </p:ext>
            </p:extLst>
          </p:nvPr>
        </p:nvGraphicFramePr>
        <p:xfrm>
          <a:off x="181708" y="1266059"/>
          <a:ext cx="3572608" cy="137160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600" dirty="0">
                          <a:effectLst/>
                        </a:rPr>
                        <a:t> </a:t>
                      </a:r>
                      <a:r>
                        <a:rPr lang="en-US" sz="1800" b="1" kern="1200" dirty="0">
                          <a:solidFill>
                            <a:schemeClr val="lt1"/>
                          </a:solidFill>
                          <a:effectLst/>
                          <a:latin typeface="+mn-lt"/>
                          <a:ea typeface="+mn-ea"/>
                          <a:cs typeface="+mn-cs"/>
                        </a:rPr>
                        <a:t>About 90% of respondents in all three waves are satisfied with the information they receive about COVID-19.</a:t>
                      </a:r>
                      <a:endParaRPr lang="en-US" sz="1800" b="1"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11353723"/>
              </p:ext>
            </p:extLst>
          </p:nvPr>
        </p:nvGraphicFramePr>
        <p:xfrm>
          <a:off x="152400" y="381000"/>
          <a:ext cx="8610600" cy="479108"/>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en-US" sz="1600" dirty="0">
                          <a:solidFill>
                            <a:schemeClr val="tx1"/>
                          </a:solidFill>
                          <a:effectLst/>
                          <a:latin typeface="+mn-lt"/>
                          <a:ea typeface="+mn-ea"/>
                          <a:cs typeface="+mn-cs"/>
                        </a:rPr>
                        <a:t>Satisfaction with the information received</a:t>
                      </a:r>
                    </a:p>
                    <a:p>
                      <a:pPr marL="0" marR="0" algn="ctr">
                        <a:lnSpc>
                          <a:spcPct val="107000"/>
                        </a:lnSpc>
                        <a:spcBef>
                          <a:spcPts val="0"/>
                        </a:spcBef>
                        <a:spcAft>
                          <a:spcPts val="0"/>
                        </a:spcAft>
                      </a:pPr>
                      <a:r>
                        <a:rPr lang="ka-GE" sz="1400" b="0" baseline="0">
                          <a:solidFill>
                            <a:schemeClr val="tx1"/>
                          </a:solidFill>
                          <a:effectLst/>
                          <a:latin typeface="+mn-lt"/>
                          <a:ea typeface="+mn-ea"/>
                          <a:cs typeface="+mn-cs"/>
                        </a:rPr>
                        <a:t>(</a:t>
                      </a:r>
                      <a:r>
                        <a:rPr lang="en-US" sz="1400" b="0" baseline="0">
                          <a:solidFill>
                            <a:schemeClr val="tx1"/>
                          </a:solidFill>
                          <a:effectLst/>
                          <a:latin typeface="+mn-lt"/>
                          <a:ea typeface="+mn-ea"/>
                          <a:cs typeface="+mn-cs"/>
                        </a:rPr>
                        <a:t>regression </a:t>
                      </a:r>
                      <a:r>
                        <a:rPr lang="en-US" sz="1400" b="0" baseline="0" dirty="0">
                          <a:solidFill>
                            <a:schemeClr val="tx1"/>
                          </a:solidFill>
                          <a:effectLst/>
                          <a:latin typeface="+mn-lt"/>
                          <a:ea typeface="+mn-ea"/>
                          <a:cs typeface="+mn-cs"/>
                        </a:rPr>
                        <a:t>analysis</a:t>
                      </a:r>
                      <a:r>
                        <a:rPr lang="ka-GE" sz="1400" b="0" baseline="0" dirty="0">
                          <a:solidFill>
                            <a:schemeClr val="tx1"/>
                          </a:solidFill>
                          <a:effectLst/>
                          <a:latin typeface="+mn-lt"/>
                          <a:ea typeface="+mn-ea"/>
                          <a:cs typeface="+mn-cs"/>
                        </a:rPr>
                        <a:t>)</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40231315"/>
              </p:ext>
            </p:extLst>
          </p:nvPr>
        </p:nvGraphicFramePr>
        <p:xfrm>
          <a:off x="152400" y="914400"/>
          <a:ext cx="8610600" cy="271272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2710962">
                <a:tc>
                  <a:txBody>
                    <a:bodyPr/>
                    <a:lstStyle/>
                    <a:p>
                      <a:pPr lvl="0"/>
                      <a:r>
                        <a:rPr lang="en-US" sz="1600" b="1" kern="1200" dirty="0">
                          <a:solidFill>
                            <a:schemeClr val="tx1"/>
                          </a:solidFill>
                          <a:effectLst/>
                          <a:latin typeface="+mn-lt"/>
                          <a:ea typeface="+mn-ea"/>
                          <a:cs typeface="+mn-cs"/>
                        </a:rPr>
                        <a:t>The more frequently respondents use the media, the more satisfied they are with the information they receive.</a:t>
                      </a:r>
                    </a:p>
                    <a:p>
                      <a:pPr lvl="0"/>
                      <a:endParaRPr lang="ka-GE" sz="1600" b="1" kern="1200" dirty="0">
                        <a:solidFill>
                          <a:schemeClr val="tx1"/>
                        </a:solidFill>
                        <a:effectLst/>
                        <a:latin typeface="+mn-lt"/>
                        <a:ea typeface="+mn-ea"/>
                        <a:cs typeface="+mn-cs"/>
                      </a:endParaRPr>
                    </a:p>
                    <a:p>
                      <a:pPr lvl="0"/>
                      <a:r>
                        <a:rPr lang="en-US" sz="1600" b="1" kern="1200" dirty="0">
                          <a:solidFill>
                            <a:schemeClr val="tx1"/>
                          </a:solidFill>
                          <a:effectLst/>
                          <a:latin typeface="+mn-lt"/>
                          <a:ea typeface="+mn-ea"/>
                          <a:cs typeface="+mn-cs"/>
                        </a:rPr>
                        <a:t>The more the respondents trust the media, the more satisfied they are with the information </a:t>
                      </a:r>
                      <a:r>
                        <a:rPr lang="en-US" sz="1600" b="1" kern="1200">
                          <a:solidFill>
                            <a:schemeClr val="tx1"/>
                          </a:solidFill>
                          <a:effectLst/>
                          <a:latin typeface="+mn-lt"/>
                          <a:ea typeface="+mn-ea"/>
                          <a:cs typeface="+mn-cs"/>
                        </a:rPr>
                        <a:t>received from </a:t>
                      </a:r>
                      <a:r>
                        <a:rPr lang="en-US" sz="1600" b="1" kern="1200" dirty="0">
                          <a:solidFill>
                            <a:schemeClr val="tx1"/>
                          </a:solidFill>
                          <a:effectLst/>
                          <a:latin typeface="+mn-lt"/>
                          <a:ea typeface="+mn-ea"/>
                          <a:cs typeface="+mn-cs"/>
                        </a:rPr>
                        <a:t>the media.</a:t>
                      </a:r>
                    </a:p>
                    <a:p>
                      <a:pPr lvl="0"/>
                      <a:endParaRPr lang="ka-GE" sz="1600" b="1" kern="1200" dirty="0">
                        <a:solidFill>
                          <a:schemeClr val="tx1"/>
                        </a:solidFill>
                        <a:effectLst/>
                        <a:latin typeface="+mn-lt"/>
                        <a:ea typeface="+mn-ea"/>
                        <a:cs typeface="+mn-cs"/>
                      </a:endParaRPr>
                    </a:p>
                    <a:p>
                      <a:pPr lvl="0"/>
                      <a:r>
                        <a:rPr lang="en-US" sz="1600" b="1" kern="1200" dirty="0">
                          <a:solidFill>
                            <a:schemeClr val="tx1"/>
                          </a:solidFill>
                          <a:effectLst/>
                          <a:latin typeface="+mn-lt"/>
                          <a:ea typeface="+mn-ea"/>
                          <a:cs typeface="+mn-cs"/>
                        </a:rPr>
                        <a:t>The greater the trust in the medical sector, the more satisfied the respondents are with the information received.</a:t>
                      </a:r>
                      <a:r>
                        <a:rPr lang="ka-GE" sz="1600" b="1" kern="1200" dirty="0">
                          <a:solidFill>
                            <a:schemeClr val="tx1"/>
                          </a:solidFill>
                          <a:effectLst/>
                          <a:latin typeface="+mn-lt"/>
                          <a:ea typeface="+mn-ea"/>
                          <a:cs typeface="+mn-cs"/>
                        </a:rPr>
                        <a:t> </a:t>
                      </a:r>
                      <a:endParaRPr lang="en-US" sz="1600" b="1" kern="1200" dirty="0">
                        <a:solidFill>
                          <a:schemeClr val="tx1"/>
                        </a:solidFill>
                        <a:effectLst/>
                        <a:latin typeface="+mn-lt"/>
                        <a:ea typeface="+mn-ea"/>
                        <a:cs typeface="+mn-cs"/>
                      </a:endParaRPr>
                    </a:p>
                    <a:p>
                      <a:pPr lvl="0"/>
                      <a:endParaRPr lang="ka-GE" sz="1600" b="1" kern="1200" dirty="0">
                        <a:solidFill>
                          <a:schemeClr val="tx1"/>
                        </a:solidFill>
                        <a:effectLst/>
                        <a:latin typeface="+mn-lt"/>
                        <a:ea typeface="+mn-ea"/>
                        <a:cs typeface="+mn-cs"/>
                      </a:endParaRPr>
                    </a:p>
                    <a:p>
                      <a:pPr lvl="0"/>
                      <a:r>
                        <a:rPr lang="en-US" sz="1600" b="1" kern="1200">
                          <a:solidFill>
                            <a:schemeClr val="tx1"/>
                          </a:solidFill>
                          <a:effectLst/>
                          <a:latin typeface="+mn-lt"/>
                          <a:ea typeface="+mn-ea"/>
                          <a:cs typeface="+mn-cs"/>
                        </a:rPr>
                        <a:t>Those</a:t>
                      </a:r>
                      <a:r>
                        <a:rPr lang="en-US" sz="1600" b="1" kern="1200" baseline="0">
                          <a:solidFill>
                            <a:schemeClr val="tx1"/>
                          </a:solidFill>
                          <a:effectLst/>
                          <a:latin typeface="+mn-lt"/>
                          <a:ea typeface="+mn-ea"/>
                          <a:cs typeface="+mn-cs"/>
                        </a:rPr>
                        <a:t> who lost their jobs during the pandemic are more</a:t>
                      </a:r>
                      <a:r>
                        <a:rPr lang="en-US" sz="1600" b="1" kern="1200">
                          <a:solidFill>
                            <a:schemeClr val="tx1"/>
                          </a:solidFill>
                          <a:effectLst/>
                          <a:latin typeface="+mn-lt"/>
                          <a:ea typeface="+mn-ea"/>
                          <a:cs typeface="+mn-cs"/>
                        </a:rPr>
                        <a:t> </a:t>
                      </a:r>
                      <a:r>
                        <a:rPr lang="en-US" sz="1600" b="1" kern="1200" dirty="0">
                          <a:solidFill>
                            <a:schemeClr val="tx1"/>
                          </a:solidFill>
                          <a:effectLst/>
                          <a:latin typeface="+mn-lt"/>
                          <a:ea typeface="+mn-ea"/>
                          <a:cs typeface="+mn-cs"/>
                        </a:rPr>
                        <a:t>satisfied with the </a:t>
                      </a:r>
                      <a:r>
                        <a:rPr lang="en-US" sz="1600" b="1" kern="1200">
                          <a:solidFill>
                            <a:schemeClr val="tx1"/>
                          </a:solidFill>
                          <a:effectLst/>
                          <a:latin typeface="+mn-lt"/>
                          <a:ea typeface="+mn-ea"/>
                          <a:cs typeface="+mn-cs"/>
                        </a:rPr>
                        <a:t>information received.</a:t>
                      </a:r>
                      <a:endParaRPr lang="en-US" sz="1600" b="1" kern="1200" dirty="0">
                        <a:solidFill>
                          <a:schemeClr val="tx1"/>
                        </a:solidFill>
                        <a:effectLst/>
                        <a:latin typeface="+mn-lt"/>
                        <a:ea typeface="+mn-ea"/>
                        <a:cs typeface="+mn-cs"/>
                      </a:endParaRPr>
                    </a:p>
                    <a:p>
                      <a:pPr lvl="0"/>
                      <a:endParaRPr lang="ka-GE" sz="900" b="1" kern="1200" dirty="0">
                        <a:solidFill>
                          <a:schemeClr val="tx1"/>
                        </a:solidFill>
                        <a:effectLst/>
                        <a:latin typeface="+mn-lt"/>
                        <a:ea typeface="+mn-ea"/>
                        <a:cs typeface="+mn-cs"/>
                      </a:endParaRPr>
                    </a:p>
                    <a:p>
                      <a:endParaRPr lang="en-US" sz="900" b="1" kern="1200" dirty="0">
                        <a:solidFill>
                          <a:schemeClr val="tx1"/>
                        </a:solidFill>
                        <a:effectLst/>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057106897"/>
              </p:ext>
            </p:extLst>
          </p:nvPr>
        </p:nvGraphicFramePr>
        <p:xfrm>
          <a:off x="304801" y="4114800"/>
          <a:ext cx="8358554" cy="2362199"/>
        </p:xfrm>
        <a:graphic>
          <a:graphicData uri="http://schemas.openxmlformats.org/drawingml/2006/table">
            <a:tbl>
              <a:tblPr firstRow="1" firstCol="1" bandRow="1">
                <a:tableStyleId>{5C22544A-7EE6-4342-B048-85BDC9FD1C3A}</a:tableStyleId>
              </a:tblPr>
              <a:tblGrid>
                <a:gridCol w="3857391">
                  <a:extLst>
                    <a:ext uri="{9D8B030D-6E8A-4147-A177-3AD203B41FA5}">
                      <a16:colId xmlns:a16="http://schemas.microsoft.com/office/drawing/2014/main" val="1106425733"/>
                    </a:ext>
                  </a:extLst>
                </a:gridCol>
                <a:gridCol w="1738887">
                  <a:extLst>
                    <a:ext uri="{9D8B030D-6E8A-4147-A177-3AD203B41FA5}">
                      <a16:colId xmlns:a16="http://schemas.microsoft.com/office/drawing/2014/main" val="828283699"/>
                    </a:ext>
                  </a:extLst>
                </a:gridCol>
                <a:gridCol w="1738887">
                  <a:extLst>
                    <a:ext uri="{9D8B030D-6E8A-4147-A177-3AD203B41FA5}">
                      <a16:colId xmlns:a16="http://schemas.microsoft.com/office/drawing/2014/main" val="2817258669"/>
                    </a:ext>
                  </a:extLst>
                </a:gridCol>
                <a:gridCol w="1023389">
                  <a:extLst>
                    <a:ext uri="{9D8B030D-6E8A-4147-A177-3AD203B41FA5}">
                      <a16:colId xmlns:a16="http://schemas.microsoft.com/office/drawing/2014/main" val="1736724746"/>
                    </a:ext>
                  </a:extLst>
                </a:gridCol>
              </a:tblGrid>
              <a:tr h="409086">
                <a:tc rowSpan="2">
                  <a:txBody>
                    <a:bodyPr/>
                    <a:lstStyle/>
                    <a:p>
                      <a:pPr marL="0" marR="0" algn="ctr">
                        <a:lnSpc>
                          <a:spcPct val="107000"/>
                        </a:lnSpc>
                        <a:spcBef>
                          <a:spcPts val="0"/>
                        </a:spcBef>
                        <a:spcAft>
                          <a:spcPts val="0"/>
                        </a:spcAft>
                      </a:pPr>
                      <a:r>
                        <a:rPr lang="ka-GE"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3">
                  <a:txBody>
                    <a:bodyPr/>
                    <a:lstStyle/>
                    <a:p>
                      <a:pPr marL="0" marR="0" algn="ctr">
                        <a:lnSpc>
                          <a:spcPct val="107000"/>
                        </a:lnSpc>
                        <a:spcBef>
                          <a:spcPts val="0"/>
                        </a:spcBef>
                        <a:spcAft>
                          <a:spcPts val="0"/>
                        </a:spcAft>
                      </a:pPr>
                      <a:r>
                        <a:rPr lang="en-US" sz="1000" dirty="0">
                          <a:effectLst/>
                        </a:rPr>
                        <a:t>Satisfaction with the information received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714277204"/>
                  </a:ext>
                </a:extLst>
              </a:tr>
              <a:tr h="400035">
                <a:tc vMerge="1">
                  <a:txBody>
                    <a:bodyPr/>
                    <a:lstStyle/>
                    <a:p>
                      <a:endParaRPr lang="en-US"/>
                    </a:p>
                  </a:txBody>
                  <a:tcPr/>
                </a:tc>
                <a:tc>
                  <a:txBody>
                    <a:bodyPr/>
                    <a:lstStyle/>
                    <a:p>
                      <a:pPr marL="0" marR="0" algn="ctr">
                        <a:lnSpc>
                          <a:spcPct val="107000"/>
                        </a:lnSpc>
                        <a:spcBef>
                          <a:spcPts val="0"/>
                        </a:spcBef>
                        <a:spcAft>
                          <a:spcPts val="0"/>
                        </a:spcAft>
                      </a:pPr>
                      <a:r>
                        <a:rPr lang="en-US" sz="1000" dirty="0">
                          <a:effectLst/>
                        </a:rPr>
                        <a:t>Beta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standartized 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03385333"/>
                  </a:ext>
                </a:extLst>
              </a:tr>
              <a:tr h="376504">
                <a:tc>
                  <a:txBody>
                    <a:bodyPr/>
                    <a:lstStyle/>
                    <a:p>
                      <a:pPr marL="0" marR="0">
                        <a:lnSpc>
                          <a:spcPct val="107000"/>
                        </a:lnSpc>
                        <a:spcBef>
                          <a:spcPts val="0"/>
                        </a:spcBef>
                        <a:spcAft>
                          <a:spcPts val="0"/>
                        </a:spcAft>
                      </a:pPr>
                      <a:r>
                        <a:rPr lang="en-US" sz="1000" dirty="0">
                          <a:effectLst/>
                        </a:rPr>
                        <a:t>Confidence in the medical sector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50" dirty="0">
                          <a:effectLst/>
                        </a:rPr>
                        <a:t>0.18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50" dirty="0">
                          <a:effectLst/>
                        </a:rPr>
                        <a:t>0.10 – 0.27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5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97511875"/>
                  </a:ext>
                </a:extLst>
              </a:tr>
              <a:tr h="376504">
                <a:tc>
                  <a:txBody>
                    <a:bodyPr/>
                    <a:lstStyle/>
                    <a:p>
                      <a:pPr marL="0" marR="0">
                        <a:lnSpc>
                          <a:spcPct val="107000"/>
                        </a:lnSpc>
                        <a:spcBef>
                          <a:spcPts val="0"/>
                        </a:spcBef>
                        <a:spcAft>
                          <a:spcPts val="0"/>
                        </a:spcAft>
                      </a:pPr>
                      <a:r>
                        <a:rPr lang="en-US" sz="1000" dirty="0">
                          <a:effectLst/>
                        </a:rPr>
                        <a:t>Frequency of media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50" dirty="0">
                          <a:effectLst/>
                        </a:rPr>
                        <a:t>0.27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50" dirty="0">
                          <a:effectLst/>
                        </a:rPr>
                        <a:t>0.20 – 0.34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5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89532731"/>
                  </a:ext>
                </a:extLst>
              </a:tr>
              <a:tr h="400035">
                <a:tc>
                  <a:txBody>
                    <a:bodyPr/>
                    <a:lstStyle/>
                    <a:p>
                      <a:pPr marL="0" marR="0">
                        <a:lnSpc>
                          <a:spcPct val="107000"/>
                        </a:lnSpc>
                        <a:spcBef>
                          <a:spcPts val="0"/>
                        </a:spcBef>
                        <a:spcAft>
                          <a:spcPts val="0"/>
                        </a:spcAft>
                      </a:pPr>
                      <a:r>
                        <a:rPr lang="en-US" sz="1000">
                          <a:effectLst/>
                        </a:rPr>
                        <a:t>Confidence </a:t>
                      </a:r>
                      <a:r>
                        <a:rPr lang="en-US" sz="1000" dirty="0">
                          <a:effectLst/>
                        </a:rPr>
                        <a:t>in the media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50" dirty="0">
                          <a:effectLst/>
                        </a:rPr>
                        <a:t>0.09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50" dirty="0">
                          <a:effectLst/>
                        </a:rPr>
                        <a:t>0.01 – 0.17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50" dirty="0">
                          <a:effectLst/>
                        </a:rPr>
                        <a:t>0.031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20384995"/>
                  </a:ext>
                </a:extLst>
              </a:tr>
              <a:tr h="400035">
                <a:tc>
                  <a:txBody>
                    <a:bodyPr/>
                    <a:lstStyle/>
                    <a:p>
                      <a:pPr marL="0" marR="0">
                        <a:lnSpc>
                          <a:spcPct val="107000"/>
                        </a:lnSpc>
                        <a:spcBef>
                          <a:spcPts val="0"/>
                        </a:spcBef>
                        <a:spcAft>
                          <a:spcPts val="0"/>
                        </a:spcAft>
                      </a:pPr>
                      <a:r>
                        <a:rPr lang="en-US" sz="900" dirty="0">
                          <a:effectLst/>
                        </a:rPr>
                        <a:t>Loss of job during the pandemic vs maintaining job</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50" dirty="0">
                          <a:effectLst/>
                        </a:rPr>
                        <a:t>0.07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50" dirty="0">
                          <a:effectLst/>
                        </a:rPr>
                        <a:t>0.01 – 0.14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50" dirty="0">
                          <a:effectLst/>
                        </a:rPr>
                        <a:t>0.034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42818494"/>
                  </a:ext>
                </a:extLst>
              </a:tr>
            </a:tbl>
          </a:graphicData>
        </a:graphic>
      </p:graphicFrame>
    </p:spTree>
    <p:extLst>
      <p:ext uri="{BB962C8B-B14F-4D97-AF65-F5344CB8AC3E}">
        <p14:creationId xmlns:p14="http://schemas.microsoft.com/office/powerpoint/2010/main" val="440845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524798946"/>
              </p:ext>
            </p:extLst>
          </p:nvPr>
        </p:nvGraphicFramePr>
        <p:xfrm>
          <a:off x="3962400" y="0"/>
          <a:ext cx="48768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4073367167"/>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rPr>
                        <a:t>Required information</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197533646"/>
              </p:ext>
            </p:extLst>
          </p:nvPr>
        </p:nvGraphicFramePr>
        <p:xfrm>
          <a:off x="181708" y="1266059"/>
          <a:ext cx="3572608" cy="271272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600" dirty="0">
                          <a:effectLst/>
                        </a:rPr>
                        <a:t> Despite the satisfaction with the information received, in all three waves, the majority of respondents acknowledge the need to receive updated/supplementary information</a:t>
                      </a:r>
                      <a:r>
                        <a:rPr lang="ka-GE" sz="1600" b="1" kern="1200" dirty="0">
                          <a:solidFill>
                            <a:schemeClr val="lt1"/>
                          </a:solidFill>
                          <a:effectLst/>
                          <a:latin typeface="+mn-lt"/>
                          <a:ea typeface="+mn-ea"/>
                          <a:cs typeface="+mn-cs"/>
                        </a:rPr>
                        <a:t>.</a:t>
                      </a:r>
                    </a:p>
                    <a:p>
                      <a:endParaRPr lang="ka-GE" sz="16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This is especially true for scientific advances in the development of vaccines and medicines against the new coronavirus</a:t>
                      </a:r>
                      <a:r>
                        <a:rPr lang="ka-GE" sz="1600" b="1" kern="1200" dirty="0">
                          <a:solidFill>
                            <a:schemeClr val="lt1"/>
                          </a:solidFill>
                          <a:effectLst/>
                          <a:latin typeface="+mn-lt"/>
                          <a:ea typeface="+mn-ea"/>
                          <a:cs typeface="+mn-cs"/>
                        </a:rPr>
                        <a:t>.</a:t>
                      </a:r>
                      <a:endParaRPr lang="en-US" sz="1600" b="1" kern="1200" dirty="0">
                        <a:solidFill>
                          <a:schemeClr val="lt1"/>
                        </a:solidFill>
                        <a:effectLst/>
                        <a:latin typeface="+mn-lt"/>
                        <a:ea typeface="+mn-ea"/>
                        <a:cs typeface="+mn-cs"/>
                      </a:endParaRPr>
                    </a:p>
                    <a:p>
                      <a:endParaRPr lang="en-US" sz="1800" b="1"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84049121"/>
              </p:ext>
            </p:extLst>
          </p:nvPr>
        </p:nvGraphicFramePr>
        <p:xfrm>
          <a:off x="4495800" y="0"/>
          <a:ext cx="46482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060328022"/>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600" dirty="0">
                          <a:solidFill>
                            <a:schemeClr val="tx1"/>
                          </a:solidFill>
                          <a:effectLst/>
                        </a:rPr>
                        <a:t>A solution to an urgent healthcare situation</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046717480"/>
              </p:ext>
            </p:extLst>
          </p:nvPr>
        </p:nvGraphicFramePr>
        <p:xfrm>
          <a:off x="190500" y="1600200"/>
          <a:ext cx="3572608" cy="146304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600" dirty="0">
                          <a:effectLst/>
                        </a:rPr>
                        <a:t> </a:t>
                      </a:r>
                      <a:r>
                        <a:rPr lang="en-US" sz="1600">
                          <a:effectLst/>
                        </a:rPr>
                        <a:t>If respondents or </a:t>
                      </a:r>
                      <a:r>
                        <a:rPr lang="en-US" sz="1600" dirty="0">
                          <a:effectLst/>
                        </a:rPr>
                        <a:t>their family members experience symptoms such as fever, cough, shortness of breath, etc., more than 70% of </a:t>
                      </a:r>
                      <a:r>
                        <a:rPr lang="en-US" sz="1600">
                          <a:effectLst/>
                        </a:rPr>
                        <a:t>respondents in </a:t>
                      </a:r>
                      <a:r>
                        <a:rPr lang="en-US" sz="1600" dirty="0">
                          <a:effectLst/>
                        </a:rPr>
                        <a:t>all three waves find a </a:t>
                      </a:r>
                      <a:r>
                        <a:rPr lang="en-US" sz="1600">
                          <a:effectLst/>
                        </a:rPr>
                        <a:t>way out by calling </a:t>
                      </a:r>
                      <a:r>
                        <a:rPr lang="en-US" sz="1600" dirty="0">
                          <a:effectLst/>
                        </a:rPr>
                        <a:t>112 hotline. </a:t>
                      </a:r>
                      <a:endParaRPr lang="en-US" sz="1600" b="1"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14582025"/>
              </p:ext>
            </p:extLst>
          </p:nvPr>
        </p:nvGraphicFramePr>
        <p:xfrm>
          <a:off x="4495800" y="0"/>
          <a:ext cx="46482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663892459"/>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600" dirty="0">
                          <a:solidFill>
                            <a:schemeClr val="tx1"/>
                          </a:solidFill>
                          <a:effectLst/>
                        </a:rPr>
                        <a:t>A solution to the urgent social situation</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569846848"/>
              </p:ext>
            </p:extLst>
          </p:nvPr>
        </p:nvGraphicFramePr>
        <p:xfrm>
          <a:off x="190500" y="1600200"/>
          <a:ext cx="3572608" cy="268224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600" dirty="0">
                          <a:effectLst/>
                        </a:rPr>
                        <a:t> </a:t>
                      </a:r>
                      <a:r>
                        <a:rPr lang="en-US" sz="1600">
                          <a:effectLst/>
                        </a:rPr>
                        <a:t>In case </a:t>
                      </a:r>
                      <a:r>
                        <a:rPr lang="en-US" sz="1600" dirty="0">
                          <a:effectLst/>
                        </a:rPr>
                        <a:t>of supply and relocation problems, an average of one-third of respondents correctly indicate calling 144 hotline</a:t>
                      </a:r>
                      <a:r>
                        <a:rPr lang="ka-GE" sz="1600" b="1" kern="1200" dirty="0">
                          <a:solidFill>
                            <a:schemeClr val="lt1"/>
                          </a:solidFill>
                          <a:effectLst/>
                          <a:latin typeface="+mn-lt"/>
                          <a:ea typeface="+mn-ea"/>
                          <a:cs typeface="+mn-cs"/>
                        </a:rPr>
                        <a:t>;</a:t>
                      </a:r>
                    </a:p>
                    <a:p>
                      <a:endParaRPr lang="ka-GE" sz="16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However, about a quarter </a:t>
                      </a:r>
                      <a:r>
                        <a:rPr lang="en-US" sz="1600" b="1" kern="1200">
                          <a:solidFill>
                            <a:schemeClr val="lt1"/>
                          </a:solidFill>
                          <a:effectLst/>
                          <a:latin typeface="+mn-lt"/>
                          <a:ea typeface="+mn-ea"/>
                          <a:cs typeface="+mn-cs"/>
                        </a:rPr>
                        <a:t>mistakenly call </a:t>
                      </a:r>
                      <a:r>
                        <a:rPr lang="en-US" sz="1600" b="1" kern="1200" dirty="0">
                          <a:solidFill>
                            <a:schemeClr val="lt1"/>
                          </a:solidFill>
                          <a:effectLst/>
                          <a:latin typeface="+mn-lt"/>
                          <a:ea typeface="+mn-ea"/>
                          <a:cs typeface="+mn-cs"/>
                        </a:rPr>
                        <a:t>112 hotline</a:t>
                      </a:r>
                      <a:r>
                        <a:rPr lang="ka-GE" sz="1600" b="1" kern="1200" dirty="0">
                          <a:solidFill>
                            <a:schemeClr val="lt1"/>
                          </a:solidFill>
                          <a:effectLst/>
                          <a:latin typeface="+mn-lt"/>
                          <a:ea typeface="+mn-ea"/>
                          <a:cs typeface="+mn-cs"/>
                        </a:rPr>
                        <a:t>. </a:t>
                      </a:r>
                    </a:p>
                    <a:p>
                      <a:endParaRPr lang="ka-GE" sz="16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Addressing members of the primary group is a solution for a quarter of respondents</a:t>
                      </a:r>
                      <a:r>
                        <a:rPr lang="ka-GE" sz="1600" b="1" kern="1200" baseline="0" dirty="0">
                          <a:solidFill>
                            <a:schemeClr val="lt1"/>
                          </a:solidFill>
                          <a:effectLst/>
                          <a:latin typeface="+mn-lt"/>
                          <a:ea typeface="+mn-ea"/>
                          <a:cs typeface="+mn-cs"/>
                        </a:rPr>
                        <a:t>.</a:t>
                      </a:r>
                      <a:endParaRPr lang="en-US" sz="1600" b="1"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714220489"/>
              </p:ext>
            </p:extLst>
          </p:nvPr>
        </p:nvGraphicFramePr>
        <p:xfrm>
          <a:off x="4495800" y="0"/>
          <a:ext cx="46482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234469224"/>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600" dirty="0">
                          <a:solidFill>
                            <a:schemeClr val="tx1"/>
                          </a:solidFill>
                          <a:effectLst/>
                        </a:rPr>
                        <a:t>Confidence in stakeholders</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521769864"/>
              </p:ext>
            </p:extLst>
          </p:nvPr>
        </p:nvGraphicFramePr>
        <p:xfrm>
          <a:off x="152400" y="1143000"/>
          <a:ext cx="3572608" cy="466344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600" dirty="0">
                          <a:effectLst/>
                        </a:rPr>
                        <a:t> More than 85% of respondents of all three waves expressed high confidence in the following structures</a:t>
                      </a:r>
                      <a:r>
                        <a:rPr lang="ka-GE" sz="1600" b="1" kern="1200" dirty="0">
                          <a:solidFill>
                            <a:schemeClr val="lt1"/>
                          </a:solidFill>
                          <a:effectLst/>
                          <a:latin typeface="+mn-lt"/>
                          <a:ea typeface="+mn-ea"/>
                          <a:cs typeface="+mn-cs"/>
                        </a:rPr>
                        <a:t>: </a:t>
                      </a:r>
                    </a:p>
                    <a:p>
                      <a:pPr marL="285750" indent="-285750">
                        <a:buFont typeface="Arial" panose="020B0604020202020204" pitchFamily="34" charset="0"/>
                        <a:buChar char="•"/>
                      </a:pPr>
                      <a:r>
                        <a:rPr lang="en-US" sz="1600" b="1" kern="1200" dirty="0">
                          <a:solidFill>
                            <a:schemeClr val="lt1"/>
                          </a:solidFill>
                          <a:effectLst/>
                          <a:latin typeface="+mn-lt"/>
                          <a:ea typeface="+mn-ea"/>
                          <a:cs typeface="+mn-cs"/>
                        </a:rPr>
                        <a:t>Hospitals that treat people infected </a:t>
                      </a:r>
                      <a:r>
                        <a:rPr lang="en-US" sz="1600" b="1" kern="1200">
                          <a:solidFill>
                            <a:schemeClr val="lt1"/>
                          </a:solidFill>
                          <a:effectLst/>
                          <a:latin typeface="+mn-lt"/>
                          <a:ea typeface="+mn-ea"/>
                          <a:cs typeface="+mn-cs"/>
                        </a:rPr>
                        <a:t>with the coronavirus</a:t>
                      </a:r>
                      <a:r>
                        <a:rPr lang="ka-GE" sz="1600" b="1" kern="1200" dirty="0">
                          <a:solidFill>
                            <a:schemeClr val="lt1"/>
                          </a:solidFill>
                          <a:effectLst/>
                          <a:latin typeface="+mn-lt"/>
                          <a:ea typeface="+mn-ea"/>
                          <a:cs typeface="+mn-cs"/>
                        </a:rPr>
                        <a:t>; </a:t>
                      </a:r>
                    </a:p>
                    <a:p>
                      <a:pPr marL="285750" indent="-285750">
                        <a:buFont typeface="Arial" panose="020B0604020202020204" pitchFamily="34" charset="0"/>
                        <a:buChar char="•"/>
                      </a:pPr>
                      <a:r>
                        <a:rPr lang="en-US" sz="1600" b="1" kern="1200" dirty="0">
                          <a:solidFill>
                            <a:schemeClr val="lt1"/>
                          </a:solidFill>
                          <a:effectLst/>
                          <a:latin typeface="+mn-lt"/>
                          <a:ea typeface="+mn-ea"/>
                          <a:cs typeface="+mn-cs"/>
                        </a:rPr>
                        <a:t>NCDC</a:t>
                      </a:r>
                      <a:r>
                        <a:rPr lang="ka-GE" sz="1600" b="1" kern="1200" dirty="0">
                          <a:solidFill>
                            <a:schemeClr val="lt1"/>
                          </a:solidFill>
                          <a:effectLst/>
                          <a:latin typeface="+mn-lt"/>
                          <a:ea typeface="+mn-ea"/>
                          <a:cs typeface="+mn-cs"/>
                        </a:rPr>
                        <a:t>; </a:t>
                      </a:r>
                    </a:p>
                    <a:p>
                      <a:pPr marL="285750" indent="-285750">
                        <a:buFont typeface="Arial" panose="020B0604020202020204" pitchFamily="34" charset="0"/>
                        <a:buChar char="•"/>
                      </a:pPr>
                      <a:r>
                        <a:rPr lang="en-US" sz="1600" b="1" kern="1200" dirty="0">
                          <a:solidFill>
                            <a:schemeClr val="lt1"/>
                          </a:solidFill>
                          <a:effectLst/>
                          <a:latin typeface="+mn-lt"/>
                          <a:ea typeface="+mn-ea"/>
                          <a:cs typeface="+mn-cs"/>
                        </a:rPr>
                        <a:t>Ministry of Health;</a:t>
                      </a:r>
                      <a:endParaRPr lang="ka-GE" sz="1600" b="1" kern="1200" dirty="0">
                        <a:solidFill>
                          <a:schemeClr val="lt1"/>
                        </a:solidFill>
                        <a:effectLst/>
                        <a:latin typeface="+mn-lt"/>
                        <a:ea typeface="+mn-ea"/>
                        <a:cs typeface="+mn-cs"/>
                      </a:endParaRPr>
                    </a:p>
                    <a:p>
                      <a:pPr marL="285750" indent="-285750">
                        <a:buFont typeface="Arial" panose="020B0604020202020204" pitchFamily="34" charset="0"/>
                        <a:buChar char="•"/>
                      </a:pPr>
                      <a:r>
                        <a:rPr lang="en-US" sz="1600" b="1" kern="1200" dirty="0">
                          <a:solidFill>
                            <a:schemeClr val="lt1"/>
                          </a:solidFill>
                          <a:effectLst/>
                          <a:latin typeface="+mn-lt"/>
                          <a:ea typeface="+mn-ea"/>
                          <a:cs typeface="+mn-cs"/>
                        </a:rPr>
                        <a:t>Coronavirus-related Coordinating Council</a:t>
                      </a:r>
                      <a:r>
                        <a:rPr lang="ka-GE" sz="1600" b="1" kern="1200" dirty="0">
                          <a:solidFill>
                            <a:schemeClr val="lt1"/>
                          </a:solidFill>
                          <a:effectLst/>
                          <a:latin typeface="+mn-lt"/>
                          <a:ea typeface="+mn-ea"/>
                          <a:cs typeface="+mn-cs"/>
                        </a:rPr>
                        <a:t>.</a:t>
                      </a:r>
                      <a:endParaRPr lang="en-US" sz="1600" b="1" kern="1200" dirty="0">
                        <a:solidFill>
                          <a:schemeClr val="lt1"/>
                        </a:solidFill>
                        <a:effectLst/>
                        <a:latin typeface="+mn-lt"/>
                        <a:ea typeface="+mn-ea"/>
                        <a:cs typeface="+mn-cs"/>
                      </a:endParaRPr>
                    </a:p>
                    <a:p>
                      <a:r>
                        <a:rPr lang="ka-GE" sz="1800" b="1" kern="1200" dirty="0">
                          <a:solidFill>
                            <a:schemeClr val="lt1"/>
                          </a:solidFill>
                          <a:effectLst/>
                          <a:latin typeface="+mn-lt"/>
                          <a:ea typeface="+mn-ea"/>
                          <a:cs typeface="+mn-cs"/>
                        </a:rPr>
                        <a:t> </a:t>
                      </a:r>
                      <a:endParaRPr lang="en-US" sz="18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Confidence ratios are lowest for private companies/businesses.</a:t>
                      </a:r>
                      <a:endParaRPr lang="ka-GE" sz="1600" b="1" kern="1200" dirty="0">
                        <a:solidFill>
                          <a:schemeClr val="lt1"/>
                        </a:solidFill>
                        <a:effectLst/>
                        <a:latin typeface="+mn-lt"/>
                        <a:ea typeface="+mn-ea"/>
                        <a:cs typeface="+mn-cs"/>
                      </a:endParaRPr>
                    </a:p>
                    <a:p>
                      <a:endParaRPr lang="ka-GE" sz="1600" b="1" kern="1200" dirty="0">
                        <a:solidFill>
                          <a:schemeClr val="lt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kern="1200" dirty="0">
                          <a:solidFill>
                            <a:schemeClr val="tx1"/>
                          </a:solidFill>
                          <a:effectLst/>
                          <a:latin typeface="+mn-lt"/>
                          <a:ea typeface="+mn-ea"/>
                          <a:cs typeface="+mn-cs"/>
                        </a:rPr>
                        <a:t>The greater the frequency of use of various media outlets, the greater the trust in government and medical structures</a:t>
                      </a:r>
                      <a:r>
                        <a:rPr lang="ka-GE" sz="1600" b="1" kern="1200" dirty="0">
                          <a:solidFill>
                            <a:schemeClr val="tx1"/>
                          </a:solidFill>
                          <a:effectLst/>
                          <a:latin typeface="+mn-lt"/>
                          <a:ea typeface="+mn-ea"/>
                          <a:cs typeface="+mn-cs"/>
                        </a:rPr>
                        <a:t>.</a:t>
                      </a:r>
                      <a:endParaRPr lang="en-US" sz="1600" b="1" kern="1200" dirty="0">
                        <a:solidFill>
                          <a:schemeClr val="tx1"/>
                        </a:solidFill>
                        <a:effectLst/>
                        <a:latin typeface="+mn-lt"/>
                        <a:ea typeface="+mn-ea"/>
                        <a:cs typeface="+mn-cs"/>
                      </a:endParaRPr>
                    </a:p>
                    <a:p>
                      <a:endParaRPr lang="en-US" sz="1600" b="1" kern="1200" dirty="0">
                        <a:solidFill>
                          <a:schemeClr val="lt1"/>
                        </a:solidFill>
                        <a:effectLst/>
                        <a:latin typeface="+mn-lt"/>
                        <a:ea typeface="+mn-ea"/>
                        <a:cs typeface="+mn-cs"/>
                      </a:endParaRPr>
                    </a:p>
                    <a:p>
                      <a:endParaRPr lang="en-US"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964769910"/>
              </p:ext>
            </p:extLst>
          </p:nvPr>
        </p:nvGraphicFramePr>
        <p:xfrm>
          <a:off x="4572000" y="0"/>
          <a:ext cx="45720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476697816"/>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600" dirty="0">
                          <a:solidFill>
                            <a:schemeClr val="tx1"/>
                          </a:solidFill>
                          <a:effectLst/>
                          <a:latin typeface="+mn-lt"/>
                          <a:ea typeface="+mn-ea"/>
                          <a:cs typeface="+mn-cs"/>
                        </a:rPr>
                        <a:t>Assess the adequacy of the measures taken by the government</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70294697"/>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en-US" sz="1600" b="1" kern="1200" dirty="0">
                          <a:solidFill>
                            <a:schemeClr val="lt1"/>
                          </a:solidFill>
                          <a:effectLst/>
                          <a:latin typeface="+mn-lt"/>
                          <a:ea typeface="+mn-ea"/>
                          <a:cs typeface="+mn-cs"/>
                        </a:rPr>
                        <a:t>The majority, in all three waves</a:t>
                      </a:r>
                      <a:r>
                        <a:rPr lang="en-US" sz="1600" b="1" kern="1200">
                          <a:solidFill>
                            <a:schemeClr val="lt1"/>
                          </a:solidFill>
                          <a:effectLst/>
                          <a:latin typeface="+mn-lt"/>
                          <a:ea typeface="+mn-ea"/>
                          <a:cs typeface="+mn-cs"/>
                        </a:rPr>
                        <a:t>, agree </a:t>
                      </a:r>
                      <a:r>
                        <a:rPr lang="en-US" sz="1600" b="1" kern="1200" dirty="0">
                          <a:solidFill>
                            <a:schemeClr val="lt1"/>
                          </a:solidFill>
                          <a:effectLst/>
                          <a:latin typeface="+mn-lt"/>
                          <a:ea typeface="+mn-ea"/>
                          <a:cs typeface="+mn-cs"/>
                        </a:rPr>
                        <a:t>that the measures taken by the Georgian government against COVID-19 are adequate</a:t>
                      </a:r>
                      <a:r>
                        <a:rPr lang="ka-GE" sz="1600" b="1" kern="1200" dirty="0">
                          <a:solidFill>
                            <a:schemeClr val="lt1"/>
                          </a:solidFill>
                          <a:effectLst/>
                          <a:latin typeface="+mn-lt"/>
                          <a:ea typeface="+mn-ea"/>
                          <a:cs typeface="+mn-cs"/>
                        </a:rPr>
                        <a:t>. </a:t>
                      </a:r>
                    </a:p>
                    <a:p>
                      <a:endParaRPr lang="ka-GE" sz="16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However, the positive assessment of the measures taken by the government in the second and third waves has been somewhat reduced</a:t>
                      </a:r>
                      <a:r>
                        <a:rPr lang="ka-GE" sz="1600" b="1" kern="1200" dirty="0">
                          <a:solidFill>
                            <a:schemeClr val="lt1"/>
                          </a:solidFill>
                          <a:effectLst/>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ka-GE" sz="1800" b="1" kern="1200" dirty="0">
                        <a:solidFill>
                          <a:schemeClr val="lt1"/>
                        </a:solidFill>
                        <a:effectLst/>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Increasing resistance is likely to have both economic and psychological motivations: people need employment in order to earn an income, which, in the face of severe constraints, is often impossible. In addition, for emotional stability, people need to restore physical social connections</a:t>
                      </a:r>
                      <a:r>
                        <a:rPr lang="ka-GE" sz="1400" b="1" kern="1200" dirty="0">
                          <a:solidFill>
                            <a:schemeClr val="tx1"/>
                          </a:solidFill>
                          <a:effectLst/>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ka-GE" sz="1200" b="1" kern="1200" dirty="0">
                        <a:solidFill>
                          <a:schemeClr val="lt1"/>
                        </a:solidFill>
                        <a:effectLst/>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lt1"/>
                          </a:solidFill>
                          <a:effectLst/>
                          <a:latin typeface="+mn-lt"/>
                          <a:ea typeface="+mn-ea"/>
                          <a:cs typeface="+mn-cs"/>
                        </a:rPr>
                        <a:t>The more trust there is in government agencies, the more adequate the measures taken by the government will be.</a:t>
                      </a: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606825506"/>
              </p:ext>
            </p:extLst>
          </p:nvPr>
        </p:nvGraphicFramePr>
        <p:xfrm>
          <a:off x="4572000" y="0"/>
          <a:ext cx="45720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413350125"/>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Evaluation of the restriction easing plan</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055516985"/>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en-US" sz="1600" dirty="0">
                          <a:effectLst/>
                        </a:rPr>
                        <a:t> </a:t>
                      </a:r>
                      <a:r>
                        <a:rPr lang="en-US" sz="1800" b="1" kern="1200" dirty="0">
                          <a:solidFill>
                            <a:schemeClr val="lt1"/>
                          </a:solidFill>
                          <a:effectLst/>
                          <a:latin typeface="+mn-lt"/>
                          <a:ea typeface="+mn-ea"/>
                          <a:cs typeface="+mn-cs"/>
                        </a:rPr>
                        <a:t>In the third wave, compared to the second wave, the share of respondents who agree with the provision that the government's plan to gradually lift the restrictions is in line with the current situation has increased even more.</a:t>
                      </a:r>
                      <a:endParaRPr lang="en-US"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421154084"/>
              </p:ext>
            </p:extLst>
          </p:nvPr>
        </p:nvGraphicFramePr>
        <p:xfrm>
          <a:off x="4352192" y="228600"/>
          <a:ext cx="4800600" cy="4191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 name="Table 1"/>
          <p:cNvGraphicFramePr>
            <a:graphicFrameLocks noGrp="1"/>
          </p:cNvGraphicFramePr>
          <p:nvPr>
            <p:extLst>
              <p:ext uri="{D42A27DB-BD31-4B8C-83A1-F6EECF244321}">
                <p14:modId xmlns:p14="http://schemas.microsoft.com/office/powerpoint/2010/main" val="1912484103"/>
              </p:ext>
            </p:extLst>
          </p:nvPr>
        </p:nvGraphicFramePr>
        <p:xfrm>
          <a:off x="161192" y="1219200"/>
          <a:ext cx="4038600" cy="4343400"/>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3901855696"/>
                    </a:ext>
                  </a:extLst>
                </a:gridCol>
              </a:tblGrid>
              <a:tr h="0">
                <a:tc>
                  <a:txBody>
                    <a:bodyPr/>
                    <a:lstStyle/>
                    <a:p>
                      <a:r>
                        <a:rPr lang="en-US" sz="1100" dirty="0">
                          <a:effectLst/>
                        </a:rPr>
                        <a:t> </a:t>
                      </a:r>
                      <a:r>
                        <a:rPr lang="en-US" sz="1500" b="1" kern="1200">
                          <a:solidFill>
                            <a:schemeClr val="lt1"/>
                          </a:solidFill>
                          <a:effectLst/>
                          <a:latin typeface="+mn-lt"/>
                          <a:ea typeface="+mn-ea"/>
                          <a:cs typeface="+mn-cs"/>
                        </a:rPr>
                        <a:t>The state of things caused by the coronavirus </a:t>
                      </a:r>
                      <a:r>
                        <a:rPr lang="en-US" sz="1500" b="1" kern="1200" dirty="0">
                          <a:solidFill>
                            <a:schemeClr val="lt1"/>
                          </a:solidFill>
                          <a:effectLst/>
                          <a:latin typeface="+mn-lt"/>
                          <a:ea typeface="+mn-ea"/>
                          <a:cs typeface="+mn-cs"/>
                        </a:rPr>
                        <a:t>has </a:t>
                      </a:r>
                      <a:r>
                        <a:rPr lang="en-US" sz="1500" b="1" kern="1200">
                          <a:solidFill>
                            <a:schemeClr val="lt1"/>
                          </a:solidFill>
                          <a:effectLst/>
                          <a:latin typeface="+mn-lt"/>
                          <a:ea typeface="+mn-ea"/>
                          <a:cs typeface="+mn-cs"/>
                        </a:rPr>
                        <a:t>reduced income of a </a:t>
                      </a:r>
                      <a:r>
                        <a:rPr lang="en-US" sz="1500" b="1" kern="1200" dirty="0">
                          <a:solidFill>
                            <a:schemeClr val="lt1"/>
                          </a:solidFill>
                          <a:effectLst/>
                          <a:latin typeface="+mn-lt"/>
                          <a:ea typeface="+mn-ea"/>
                          <a:cs typeface="+mn-cs"/>
                        </a:rPr>
                        <a:t>significant portion </a:t>
                      </a:r>
                      <a:r>
                        <a:rPr lang="en-US" sz="1500" b="1" kern="1200">
                          <a:solidFill>
                            <a:schemeClr val="lt1"/>
                          </a:solidFill>
                          <a:effectLst/>
                          <a:latin typeface="+mn-lt"/>
                          <a:ea typeface="+mn-ea"/>
                          <a:cs typeface="+mn-cs"/>
                        </a:rPr>
                        <a:t>of families and impoverished them.</a:t>
                      </a:r>
                      <a:endParaRPr lang="ka-GE" sz="1500" b="1" kern="1200" dirty="0">
                        <a:solidFill>
                          <a:schemeClr val="lt1"/>
                        </a:solidFill>
                        <a:effectLst/>
                        <a:latin typeface="+mn-lt"/>
                        <a:ea typeface="+mn-ea"/>
                        <a:cs typeface="+mn-cs"/>
                      </a:endParaRPr>
                    </a:p>
                    <a:p>
                      <a:endParaRPr lang="ka-GE" sz="1500" b="1" kern="1200" dirty="0">
                        <a:solidFill>
                          <a:schemeClr val="lt1"/>
                        </a:solidFill>
                        <a:effectLst/>
                        <a:latin typeface="+mn-lt"/>
                        <a:ea typeface="+mn-ea"/>
                        <a:cs typeface="+mn-cs"/>
                      </a:endParaRPr>
                    </a:p>
                    <a:p>
                      <a:pPr marL="0" indent="0">
                        <a:buFont typeface="Arial" panose="020B0604020202020204" pitchFamily="34" charset="0"/>
                        <a:buNone/>
                      </a:pPr>
                      <a:r>
                        <a:rPr lang="en-US" sz="1500" b="1" kern="1200" dirty="0">
                          <a:solidFill>
                            <a:schemeClr val="lt1"/>
                          </a:solidFill>
                          <a:effectLst/>
                          <a:latin typeface="+mn-lt"/>
                          <a:ea typeface="+mn-ea"/>
                          <a:cs typeface="+mn-cs"/>
                        </a:rPr>
                        <a:t>In the context of the pandemic</a:t>
                      </a:r>
                      <a:r>
                        <a:rPr lang="ka-GE" sz="1500" b="1" kern="1200" dirty="0">
                          <a:solidFill>
                            <a:schemeClr val="lt1"/>
                          </a:solidFill>
                          <a:effectLst/>
                          <a:latin typeface="+mn-lt"/>
                          <a:ea typeface="+mn-ea"/>
                          <a:cs typeface="+mn-cs"/>
                        </a:rPr>
                        <a:t>:</a:t>
                      </a:r>
                    </a:p>
                    <a:p>
                      <a:pPr marL="285750" indent="-285750">
                        <a:buFont typeface="Arial" panose="020B0604020202020204" pitchFamily="34" charset="0"/>
                        <a:buChar char="•"/>
                      </a:pPr>
                      <a:r>
                        <a:rPr lang="en-US" sz="1500" b="1" kern="1200" dirty="0">
                          <a:solidFill>
                            <a:schemeClr val="lt1"/>
                          </a:solidFill>
                          <a:effectLst/>
                          <a:latin typeface="+mn-lt"/>
                          <a:ea typeface="+mn-ea"/>
                          <a:cs typeface="+mn-cs"/>
                        </a:rPr>
                        <a:t>Income of 23% of families reduced</a:t>
                      </a:r>
                      <a:endParaRPr lang="ka-GE" sz="1500" b="1" kern="1200" baseline="0" dirty="0">
                        <a:solidFill>
                          <a:schemeClr val="lt1"/>
                        </a:solidFill>
                        <a:effectLst/>
                        <a:latin typeface="+mn-lt"/>
                        <a:ea typeface="+mn-ea"/>
                        <a:cs typeface="+mn-cs"/>
                      </a:endParaRPr>
                    </a:p>
                    <a:p>
                      <a:pPr marL="285750" indent="-285750">
                        <a:buFont typeface="Arial" panose="020B0604020202020204" pitchFamily="34" charset="0"/>
                        <a:buChar char="•"/>
                      </a:pPr>
                      <a:r>
                        <a:rPr lang="en-US" sz="1500" b="1" kern="1200" baseline="0" dirty="0">
                          <a:solidFill>
                            <a:schemeClr val="lt1"/>
                          </a:solidFill>
                          <a:effectLst/>
                          <a:latin typeface="+mn-lt"/>
                          <a:ea typeface="+mn-ea"/>
                          <a:cs typeface="+mn-cs"/>
                        </a:rPr>
                        <a:t>Remained the same for </a:t>
                      </a:r>
                      <a:r>
                        <a:rPr lang="ka-GE" sz="1500" b="1" kern="1200" baseline="0" dirty="0">
                          <a:solidFill>
                            <a:schemeClr val="lt1"/>
                          </a:solidFill>
                          <a:effectLst/>
                          <a:latin typeface="+mn-lt"/>
                          <a:ea typeface="+mn-ea"/>
                          <a:cs typeface="+mn-cs"/>
                        </a:rPr>
                        <a:t>65%</a:t>
                      </a:r>
                    </a:p>
                    <a:p>
                      <a:pPr marL="285750" indent="-285750">
                        <a:buFont typeface="Arial" panose="020B0604020202020204" pitchFamily="34" charset="0"/>
                        <a:buChar char="•"/>
                      </a:pPr>
                      <a:r>
                        <a:rPr lang="en-US" sz="1500" b="1" kern="1200" baseline="0" dirty="0">
                          <a:solidFill>
                            <a:schemeClr val="lt1"/>
                          </a:solidFill>
                          <a:effectLst/>
                          <a:latin typeface="+mn-lt"/>
                          <a:ea typeface="+mn-ea"/>
                          <a:cs typeface="+mn-cs"/>
                        </a:rPr>
                        <a:t>Increased for </a:t>
                      </a:r>
                      <a:r>
                        <a:rPr lang="ka-GE" sz="1500" b="1" kern="1200" baseline="0" dirty="0">
                          <a:solidFill>
                            <a:schemeClr val="lt1"/>
                          </a:solidFill>
                          <a:effectLst/>
                          <a:latin typeface="+mn-lt"/>
                          <a:ea typeface="+mn-ea"/>
                          <a:cs typeface="+mn-cs"/>
                        </a:rPr>
                        <a:t>3%</a:t>
                      </a:r>
                      <a:endParaRPr lang="en-US" sz="1500" b="1" kern="1200" dirty="0">
                        <a:solidFill>
                          <a:schemeClr val="lt1"/>
                        </a:solidFill>
                        <a:effectLst/>
                        <a:latin typeface="+mn-lt"/>
                        <a:ea typeface="+mn-ea"/>
                        <a:cs typeface="+mn-cs"/>
                      </a:endParaRPr>
                    </a:p>
                    <a:p>
                      <a:r>
                        <a:rPr lang="ka-GE" sz="1500" b="1" kern="1200" dirty="0">
                          <a:solidFill>
                            <a:schemeClr val="lt1"/>
                          </a:solidFill>
                          <a:effectLst/>
                          <a:latin typeface="+mn-lt"/>
                          <a:ea typeface="+mn-ea"/>
                          <a:cs typeface="+mn-cs"/>
                        </a:rPr>
                        <a:t> </a:t>
                      </a:r>
                      <a:endParaRPr lang="en-US" sz="1500" b="1" kern="1200" dirty="0">
                        <a:solidFill>
                          <a:schemeClr val="lt1"/>
                        </a:solidFill>
                        <a:effectLst/>
                        <a:latin typeface="+mn-lt"/>
                        <a:ea typeface="+mn-ea"/>
                        <a:cs typeface="+mn-cs"/>
                      </a:endParaRPr>
                    </a:p>
                    <a:p>
                      <a:r>
                        <a:rPr lang="en-US" sz="1500" b="1" kern="1200" dirty="0">
                          <a:solidFill>
                            <a:schemeClr val="lt1"/>
                          </a:solidFill>
                          <a:effectLst/>
                          <a:latin typeface="+mn-lt"/>
                          <a:ea typeface="+mn-ea"/>
                          <a:cs typeface="+mn-cs"/>
                        </a:rPr>
                        <a:t>The decline in income mainly affected low-income families (0-300 GEL and 301-500 GEL per month) - the poor became even poorer.</a:t>
                      </a:r>
                    </a:p>
                    <a:p>
                      <a:r>
                        <a:rPr lang="ka-GE" sz="1500" b="1" kern="1200" dirty="0">
                          <a:solidFill>
                            <a:schemeClr val="lt1"/>
                          </a:solidFill>
                          <a:effectLst/>
                          <a:latin typeface="+mn-lt"/>
                          <a:ea typeface="+mn-ea"/>
                          <a:cs typeface="+mn-cs"/>
                        </a:rPr>
                        <a:t> </a:t>
                      </a:r>
                      <a:endParaRPr lang="en-US" sz="1500" b="1" kern="1200" dirty="0">
                        <a:solidFill>
                          <a:schemeClr val="lt1"/>
                        </a:solidFill>
                        <a:effectLst/>
                        <a:latin typeface="+mn-lt"/>
                        <a:ea typeface="+mn-ea"/>
                        <a:cs typeface="+mn-cs"/>
                      </a:endParaRPr>
                    </a:p>
                    <a:p>
                      <a:r>
                        <a:rPr lang="en-US" sz="1500" b="1" kern="1200" dirty="0">
                          <a:solidFill>
                            <a:schemeClr val="lt1"/>
                          </a:solidFill>
                          <a:effectLst/>
                          <a:latin typeface="+mn-lt"/>
                          <a:ea typeface="+mn-ea"/>
                          <a:cs typeface="+mn-cs"/>
                        </a:rPr>
                        <a:t>The third wave shows a small increase in the income of the population; this mainly affected low-income families (0-300 GEL); the share of such families in the third wave, compared to the second wave, decreased by about 6% and approached the index of the first wave.</a:t>
                      </a:r>
                      <a:r>
                        <a:rPr lang="ka-GE" sz="1500" b="1" kern="1200" dirty="0">
                          <a:solidFill>
                            <a:schemeClr val="lt1"/>
                          </a:solidFill>
                          <a:effectLst/>
                          <a:latin typeface="+mn-lt"/>
                          <a:ea typeface="+mn-ea"/>
                          <a:cs typeface="+mn-cs"/>
                        </a:rPr>
                        <a:t>  </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77530445"/>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1392196249"/>
              </p:ext>
            </p:extLst>
          </p:nvPr>
        </p:nvGraphicFramePr>
        <p:xfrm>
          <a:off x="152400" y="533400"/>
          <a:ext cx="4038600" cy="573977"/>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b="1" kern="1200">
                          <a:solidFill>
                            <a:schemeClr val="tx1"/>
                          </a:solidFill>
                          <a:effectLst/>
                          <a:latin typeface="+mn-lt"/>
                          <a:ea typeface="+mn-ea"/>
                          <a:cs typeface="+mn-cs"/>
                        </a:rPr>
                        <a:t> Change in family </a:t>
                      </a:r>
                      <a:r>
                        <a:rPr lang="en-US" sz="1800">
                          <a:solidFill>
                            <a:schemeClr val="tx1"/>
                          </a:solidFill>
                          <a:effectLst/>
                        </a:rPr>
                        <a:t>income</a:t>
                      </a:r>
                      <a:endParaRPr lang="ka-GE" sz="1800" dirty="0">
                        <a:solidFill>
                          <a:schemeClr val="tx1"/>
                        </a:solidFill>
                        <a:effectLst/>
                      </a:endParaRP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Chart 4"/>
          <p:cNvGraphicFramePr/>
          <p:nvPr>
            <p:extLst>
              <p:ext uri="{D42A27DB-BD31-4B8C-83A1-F6EECF244321}">
                <p14:modId xmlns:p14="http://schemas.microsoft.com/office/powerpoint/2010/main" val="3052990778"/>
              </p:ext>
            </p:extLst>
          </p:nvPr>
        </p:nvGraphicFramePr>
        <p:xfrm>
          <a:off x="4686300" y="4343400"/>
          <a:ext cx="3657600" cy="25908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0-#ppt_w/2"/>
                                          </p:val>
                                        </p:tav>
                                        <p:tav tm="100000">
                                          <p:val>
                                            <p:strVal val="#ppt_x"/>
                                          </p:val>
                                        </p:tav>
                                      </p:tavLst>
                                    </p:anim>
                                    <p:anim calcmode="lin" valueType="num">
                                      <p:cBhvr additive="base">
                                        <p:cTn id="20"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Graphic spid="5" grpId="0">
        <p:bldAsOne/>
      </p:bldGraphic>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272744177"/>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Evaluation of the restriction easing plan</a:t>
                      </a:r>
                      <a:r>
                        <a:rPr lang="ka-GE" sz="1800" baseline="0" dirty="0">
                          <a:solidFill>
                            <a:schemeClr val="tx1"/>
                          </a:solidFill>
                          <a:effectLst/>
                          <a:latin typeface="+mn-lt"/>
                          <a:ea typeface="+mn-ea"/>
                          <a:cs typeface="+mn-cs"/>
                        </a:rPr>
                        <a:t> </a:t>
                      </a:r>
                      <a:r>
                        <a:rPr lang="ka-GE" sz="1400" b="0" baseline="0">
                          <a:solidFill>
                            <a:schemeClr val="tx1"/>
                          </a:solidFill>
                          <a:effectLst/>
                          <a:latin typeface="+mn-lt"/>
                          <a:ea typeface="+mn-ea"/>
                          <a:cs typeface="+mn-cs"/>
                        </a:rPr>
                        <a:t>(</a:t>
                      </a:r>
                      <a:r>
                        <a:rPr lang="en-US" sz="1400" b="0" baseline="0">
                          <a:solidFill>
                            <a:schemeClr val="tx1"/>
                          </a:solidFill>
                          <a:effectLst/>
                          <a:latin typeface="+mn-lt"/>
                          <a:ea typeface="+mn-ea"/>
                          <a:cs typeface="+mn-cs"/>
                        </a:rPr>
                        <a:t>regression </a:t>
                      </a:r>
                      <a:r>
                        <a:rPr lang="en-US" sz="1400" b="0" baseline="0" dirty="0">
                          <a:solidFill>
                            <a:schemeClr val="tx1"/>
                          </a:solidFill>
                          <a:effectLst/>
                          <a:latin typeface="+mn-lt"/>
                          <a:ea typeface="+mn-ea"/>
                          <a:cs typeface="+mn-cs"/>
                        </a:rPr>
                        <a:t>analysis</a:t>
                      </a:r>
                      <a:r>
                        <a:rPr lang="ka-GE" sz="1400" b="0" baseline="0" dirty="0">
                          <a:solidFill>
                            <a:schemeClr val="tx1"/>
                          </a:solidFill>
                          <a:effectLst/>
                          <a:latin typeface="+mn-lt"/>
                          <a:ea typeface="+mn-ea"/>
                          <a:cs typeface="+mn-cs"/>
                        </a:rPr>
                        <a:t>)</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413459176"/>
              </p:ext>
            </p:extLst>
          </p:nvPr>
        </p:nvGraphicFramePr>
        <p:xfrm>
          <a:off x="152400" y="914400"/>
          <a:ext cx="8610600" cy="2710962"/>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2710962">
                <a:tc>
                  <a:txBody>
                    <a:bodyPr/>
                    <a:lstStyle/>
                    <a:p>
                      <a:pPr lvl="0"/>
                      <a:r>
                        <a:rPr lang="en-US" sz="1400" b="1" kern="1200" dirty="0">
                          <a:solidFill>
                            <a:schemeClr val="tx1"/>
                          </a:solidFill>
                          <a:effectLst/>
                          <a:latin typeface="+mn-lt"/>
                          <a:ea typeface="+mn-ea"/>
                          <a:cs typeface="+mn-cs"/>
                        </a:rPr>
                        <a:t>Respondents who believe that COVID-19 is a dangerous virus support a slower lifting of restrictions</a:t>
                      </a:r>
                      <a:r>
                        <a:rPr lang="ka-GE" sz="1400" b="1" kern="1200" dirty="0">
                          <a:solidFill>
                            <a:schemeClr val="tx1"/>
                          </a:solidFill>
                          <a:effectLst/>
                          <a:latin typeface="+mn-lt"/>
                          <a:ea typeface="+mn-ea"/>
                          <a:cs typeface="+mn-cs"/>
                        </a:rPr>
                        <a:t>.</a:t>
                      </a:r>
                      <a:endParaRPr lang="en-US" sz="1400" b="1" kern="1200" dirty="0">
                        <a:solidFill>
                          <a:schemeClr val="tx1"/>
                        </a:solidFill>
                        <a:effectLst/>
                        <a:latin typeface="+mn-lt"/>
                        <a:ea typeface="+mn-ea"/>
                        <a:cs typeface="+mn-cs"/>
                      </a:endParaRPr>
                    </a:p>
                    <a:p>
                      <a:pPr lvl="0"/>
                      <a:endParaRPr lang="ka-GE" sz="1400" b="1" kern="1200" dirty="0">
                        <a:solidFill>
                          <a:schemeClr val="tx1"/>
                        </a:solidFill>
                        <a:effectLst/>
                        <a:latin typeface="+mn-lt"/>
                        <a:ea typeface="+mn-ea"/>
                        <a:cs typeface="+mn-cs"/>
                      </a:endParaRPr>
                    </a:p>
                    <a:p>
                      <a:pPr lvl="0"/>
                      <a:r>
                        <a:rPr lang="en-US" sz="1400" b="1" kern="1200" dirty="0">
                          <a:solidFill>
                            <a:schemeClr val="tx1"/>
                          </a:solidFill>
                          <a:effectLst/>
                          <a:latin typeface="+mn-lt"/>
                          <a:ea typeface="+mn-ea"/>
                          <a:cs typeface="+mn-cs"/>
                        </a:rPr>
                        <a:t>The more vulnerable the respondent is to the virus, the more </a:t>
                      </a:r>
                      <a:r>
                        <a:rPr lang="en-US" sz="1400" b="1" kern="1200">
                          <a:solidFill>
                            <a:schemeClr val="tx1"/>
                          </a:solidFill>
                          <a:effectLst/>
                          <a:latin typeface="+mn-lt"/>
                          <a:ea typeface="+mn-ea"/>
                          <a:cs typeface="+mn-cs"/>
                        </a:rPr>
                        <a:t>likely he/she </a:t>
                      </a:r>
                      <a:r>
                        <a:rPr lang="en-US" sz="1400" b="1" kern="1200" dirty="0">
                          <a:solidFill>
                            <a:schemeClr val="tx1"/>
                          </a:solidFill>
                          <a:effectLst/>
                          <a:latin typeface="+mn-lt"/>
                          <a:ea typeface="+mn-ea"/>
                          <a:cs typeface="+mn-cs"/>
                        </a:rPr>
                        <a:t>is to support slow lifting of restrictions</a:t>
                      </a:r>
                    </a:p>
                    <a:p>
                      <a:pPr lvl="0"/>
                      <a:endParaRPr lang="ka-GE" sz="1400" b="1" kern="1200" dirty="0">
                        <a:solidFill>
                          <a:schemeClr val="tx1"/>
                        </a:solidFill>
                        <a:effectLst/>
                        <a:latin typeface="+mn-lt"/>
                        <a:ea typeface="+mn-ea"/>
                        <a:cs typeface="+mn-cs"/>
                      </a:endParaRPr>
                    </a:p>
                    <a:p>
                      <a:pPr lvl="0"/>
                      <a:r>
                        <a:rPr lang="en-US" sz="1400" b="1" kern="1200" dirty="0">
                          <a:solidFill>
                            <a:schemeClr val="tx1"/>
                          </a:solidFill>
                          <a:effectLst/>
                          <a:latin typeface="+mn-lt"/>
                          <a:ea typeface="+mn-ea"/>
                          <a:cs typeface="+mn-cs"/>
                        </a:rPr>
                        <a:t>Respondents who think they can </a:t>
                      </a:r>
                      <a:r>
                        <a:rPr lang="en-US" sz="1400" b="1" kern="1200">
                          <a:solidFill>
                            <a:schemeClr val="tx1"/>
                          </a:solidFill>
                          <a:effectLst/>
                          <a:latin typeface="+mn-lt"/>
                          <a:ea typeface="+mn-ea"/>
                          <a:cs typeface="+mn-cs"/>
                        </a:rPr>
                        <a:t>easily endure the </a:t>
                      </a:r>
                      <a:r>
                        <a:rPr lang="en-US" sz="1400" b="1" kern="1200" dirty="0">
                          <a:solidFill>
                            <a:schemeClr val="tx1"/>
                          </a:solidFill>
                          <a:effectLst/>
                          <a:latin typeface="+mn-lt"/>
                          <a:ea typeface="+mn-ea"/>
                          <a:cs typeface="+mn-cs"/>
                        </a:rPr>
                        <a:t>virus support quicker lifting of restrictions</a:t>
                      </a:r>
                    </a:p>
                    <a:p>
                      <a:pPr lvl="0"/>
                      <a:endParaRPr lang="ka-GE" sz="1400" b="1" kern="1200" dirty="0">
                        <a:solidFill>
                          <a:schemeClr val="tx1"/>
                        </a:solidFill>
                        <a:effectLst/>
                        <a:latin typeface="+mn-lt"/>
                        <a:ea typeface="+mn-ea"/>
                        <a:cs typeface="+mn-cs"/>
                      </a:endParaRPr>
                    </a:p>
                    <a:p>
                      <a:pPr lvl="0"/>
                      <a:r>
                        <a:rPr lang="en-US" sz="1400" b="1" kern="1200" dirty="0">
                          <a:solidFill>
                            <a:schemeClr val="tx1"/>
                          </a:solidFill>
                          <a:effectLst/>
                          <a:latin typeface="+mn-lt"/>
                          <a:ea typeface="+mn-ea"/>
                          <a:cs typeface="+mn-cs"/>
                        </a:rPr>
                        <a:t>Sharing socio-economic concerns about the virus leads respondents to a quicker lifting of restrictions.</a:t>
                      </a:r>
                      <a:r>
                        <a:rPr lang="ka-GE" sz="1400" b="1" kern="1200" dirty="0">
                          <a:solidFill>
                            <a:schemeClr val="tx1"/>
                          </a:solidFill>
                          <a:effectLst/>
                          <a:latin typeface="+mn-lt"/>
                          <a:ea typeface="+mn-ea"/>
                          <a:cs typeface="+mn-cs"/>
                        </a:rPr>
                        <a:t> </a:t>
                      </a:r>
                      <a:endParaRPr lang="en-US" sz="1400" b="1" kern="1200" dirty="0">
                        <a:solidFill>
                          <a:schemeClr val="tx1"/>
                        </a:solidFill>
                        <a:effectLst/>
                        <a:latin typeface="+mn-lt"/>
                        <a:ea typeface="+mn-ea"/>
                        <a:cs typeface="+mn-cs"/>
                      </a:endParaRPr>
                    </a:p>
                    <a:p>
                      <a:pPr lvl="0"/>
                      <a:endParaRPr lang="ka-GE" sz="1400" b="1" kern="1200" dirty="0">
                        <a:solidFill>
                          <a:schemeClr val="tx1"/>
                        </a:solidFill>
                        <a:effectLst/>
                        <a:latin typeface="+mn-lt"/>
                        <a:ea typeface="+mn-ea"/>
                        <a:cs typeface="+mn-cs"/>
                      </a:endParaRPr>
                    </a:p>
                    <a:p>
                      <a:pPr lvl="0"/>
                      <a:r>
                        <a:rPr lang="en-US" sz="1400" b="1" kern="1200" dirty="0">
                          <a:solidFill>
                            <a:schemeClr val="tx1"/>
                          </a:solidFill>
                          <a:effectLst/>
                          <a:latin typeface="+mn-lt"/>
                          <a:ea typeface="+mn-ea"/>
                          <a:cs typeface="+mn-cs"/>
                        </a:rPr>
                        <a:t>Respondents, who often use media outlets to receive information about the virus, support quicker lifting of restrictions.</a:t>
                      </a:r>
                    </a:p>
                    <a:p>
                      <a:pPr lvl="0"/>
                      <a:endParaRPr lang="ka-GE" sz="1000" b="1" kern="1200" dirty="0">
                        <a:solidFill>
                          <a:schemeClr val="tx1"/>
                        </a:solidFill>
                        <a:effectLst/>
                        <a:latin typeface="+mn-lt"/>
                        <a:ea typeface="+mn-ea"/>
                        <a:cs typeface="+mn-cs"/>
                      </a:endParaRPr>
                    </a:p>
                    <a:p>
                      <a:endParaRPr lang="en-US" sz="1000" b="1" kern="1200" dirty="0">
                        <a:solidFill>
                          <a:schemeClr val="tx1"/>
                        </a:solidFill>
                        <a:effectLst/>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3273160592"/>
              </p:ext>
            </p:extLst>
          </p:nvPr>
        </p:nvGraphicFramePr>
        <p:xfrm>
          <a:off x="228601" y="4099560"/>
          <a:ext cx="8534399" cy="2590794"/>
        </p:xfrm>
        <a:graphic>
          <a:graphicData uri="http://schemas.openxmlformats.org/drawingml/2006/table">
            <a:tbl>
              <a:tblPr firstRow="1" firstCol="1" bandRow="1">
                <a:tableStyleId>{5C22544A-7EE6-4342-B048-85BDC9FD1C3A}</a:tableStyleId>
              </a:tblPr>
              <a:tblGrid>
                <a:gridCol w="2651166">
                  <a:extLst>
                    <a:ext uri="{9D8B030D-6E8A-4147-A177-3AD203B41FA5}">
                      <a16:colId xmlns:a16="http://schemas.microsoft.com/office/drawing/2014/main" val="306725097"/>
                    </a:ext>
                  </a:extLst>
                </a:gridCol>
                <a:gridCol w="1182460">
                  <a:extLst>
                    <a:ext uri="{9D8B030D-6E8A-4147-A177-3AD203B41FA5}">
                      <a16:colId xmlns:a16="http://schemas.microsoft.com/office/drawing/2014/main" val="1058070701"/>
                    </a:ext>
                  </a:extLst>
                </a:gridCol>
                <a:gridCol w="1182460">
                  <a:extLst>
                    <a:ext uri="{9D8B030D-6E8A-4147-A177-3AD203B41FA5}">
                      <a16:colId xmlns:a16="http://schemas.microsoft.com/office/drawing/2014/main" val="2225494669"/>
                    </a:ext>
                  </a:extLst>
                </a:gridCol>
                <a:gridCol w="984816">
                  <a:extLst>
                    <a:ext uri="{9D8B030D-6E8A-4147-A177-3AD203B41FA5}">
                      <a16:colId xmlns:a16="http://schemas.microsoft.com/office/drawing/2014/main" val="657963080"/>
                    </a:ext>
                  </a:extLst>
                </a:gridCol>
                <a:gridCol w="1182460">
                  <a:extLst>
                    <a:ext uri="{9D8B030D-6E8A-4147-A177-3AD203B41FA5}">
                      <a16:colId xmlns:a16="http://schemas.microsoft.com/office/drawing/2014/main" val="1864179101"/>
                    </a:ext>
                  </a:extLst>
                </a:gridCol>
                <a:gridCol w="876902">
                  <a:extLst>
                    <a:ext uri="{9D8B030D-6E8A-4147-A177-3AD203B41FA5}">
                      <a16:colId xmlns:a16="http://schemas.microsoft.com/office/drawing/2014/main" val="2656700775"/>
                    </a:ext>
                  </a:extLst>
                </a:gridCol>
                <a:gridCol w="474135">
                  <a:extLst>
                    <a:ext uri="{9D8B030D-6E8A-4147-A177-3AD203B41FA5}">
                      <a16:colId xmlns:a16="http://schemas.microsoft.com/office/drawing/2014/main" val="3899111860"/>
                    </a:ext>
                  </a:extLst>
                </a:gridCol>
              </a:tblGrid>
              <a:tr h="306059">
                <a:tc rowSpan="2">
                  <a:txBody>
                    <a:bodyPr/>
                    <a:lstStyle/>
                    <a:p>
                      <a:pPr marL="0" marR="0" algn="ctr">
                        <a:lnSpc>
                          <a:spcPct val="107000"/>
                        </a:lnSpc>
                        <a:spcBef>
                          <a:spcPts val="0"/>
                        </a:spcBef>
                        <a:spcAft>
                          <a:spcPts val="0"/>
                        </a:spcAft>
                      </a:pPr>
                      <a:r>
                        <a:rPr lang="ka-GE"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gridSpan="3">
                  <a:txBody>
                    <a:bodyPr/>
                    <a:lstStyle/>
                    <a:p>
                      <a:pPr marL="0" marR="0" algn="ctr">
                        <a:lnSpc>
                          <a:spcPct val="107000"/>
                        </a:lnSpc>
                        <a:spcBef>
                          <a:spcPts val="0"/>
                        </a:spcBef>
                        <a:spcAft>
                          <a:spcPts val="0"/>
                        </a:spcAft>
                      </a:pPr>
                      <a:r>
                        <a:rPr lang="en-US" sz="1000" dirty="0">
                          <a:effectLst/>
                        </a:rPr>
                        <a:t>Slow lifting of restrictions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hMerge="1">
                  <a:txBody>
                    <a:bodyPr/>
                    <a:lstStyle/>
                    <a:p>
                      <a:endParaRPr lang="en-US"/>
                    </a:p>
                  </a:txBody>
                  <a:tcPr/>
                </a:tc>
                <a:tc hMerge="1">
                  <a:txBody>
                    <a:bodyPr/>
                    <a:lstStyle/>
                    <a:p>
                      <a:endParaRPr lang="en-US"/>
                    </a:p>
                  </a:txBody>
                  <a:tcPr/>
                </a:tc>
                <a:tc gridSpan="3">
                  <a:txBody>
                    <a:bodyPr/>
                    <a:lstStyle/>
                    <a:p>
                      <a:pPr marL="0" marR="0" algn="ctr">
                        <a:lnSpc>
                          <a:spcPct val="107000"/>
                        </a:lnSpc>
                        <a:spcBef>
                          <a:spcPts val="0"/>
                        </a:spcBef>
                        <a:spcAft>
                          <a:spcPts val="0"/>
                        </a:spcAft>
                      </a:pPr>
                      <a:r>
                        <a:rPr lang="en-US" sz="1000" dirty="0">
                          <a:effectLst/>
                        </a:rPr>
                        <a:t>Quick lifting of restrictions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62203449"/>
                  </a:ext>
                </a:extLst>
              </a:tr>
              <a:tr h="163062">
                <a:tc vMerge="1">
                  <a:txBody>
                    <a:bodyPr/>
                    <a:lstStyle/>
                    <a:p>
                      <a:endParaRPr lang="en-US"/>
                    </a:p>
                  </a:txBody>
                  <a:tcPr/>
                </a:tc>
                <a:tc>
                  <a:txBody>
                    <a:bodyPr/>
                    <a:lstStyle/>
                    <a:p>
                      <a:pPr marL="0" marR="0" algn="ctr">
                        <a:lnSpc>
                          <a:spcPct val="107000"/>
                        </a:lnSpc>
                        <a:spcBef>
                          <a:spcPts val="0"/>
                        </a:spcBef>
                        <a:spcAft>
                          <a:spcPts val="0"/>
                        </a:spcAft>
                      </a:pPr>
                      <a:r>
                        <a:rPr lang="en-US" sz="1000" dirty="0">
                          <a:effectLst/>
                        </a:rPr>
                        <a: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standartized 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extLst>
                  <a:ext uri="{0D108BD9-81ED-4DB2-BD59-A6C34878D82A}">
                    <a16:rowId xmlns:a16="http://schemas.microsoft.com/office/drawing/2014/main" val="841635727"/>
                  </a:ext>
                </a:extLst>
              </a:tr>
              <a:tr h="306059">
                <a:tc>
                  <a:txBody>
                    <a:bodyPr/>
                    <a:lstStyle/>
                    <a:p>
                      <a:pPr marL="0" marR="0">
                        <a:lnSpc>
                          <a:spcPct val="107000"/>
                        </a:lnSpc>
                        <a:spcBef>
                          <a:spcPts val="0"/>
                        </a:spcBef>
                        <a:spcAft>
                          <a:spcPts val="0"/>
                        </a:spcAft>
                      </a:pPr>
                      <a:r>
                        <a:rPr lang="en-US" sz="1000" dirty="0">
                          <a:effectLst/>
                        </a:rPr>
                        <a:t>Consider the virus dangerous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0.82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0.72 – 0.94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0.004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extLst>
                  <a:ext uri="{0D108BD9-81ED-4DB2-BD59-A6C34878D82A}">
                    <a16:rowId xmlns:a16="http://schemas.microsoft.com/office/drawing/2014/main" val="2969730882"/>
                  </a:ext>
                </a:extLst>
              </a:tr>
              <a:tr h="291614">
                <a:tc>
                  <a:txBody>
                    <a:bodyPr/>
                    <a:lstStyle/>
                    <a:p>
                      <a:pPr marL="0" marR="0">
                        <a:lnSpc>
                          <a:spcPct val="107000"/>
                        </a:lnSpc>
                        <a:spcBef>
                          <a:spcPts val="0"/>
                        </a:spcBef>
                        <a:spcAft>
                          <a:spcPts val="0"/>
                        </a:spcAft>
                      </a:pPr>
                      <a:r>
                        <a:rPr lang="en-US" sz="1000" dirty="0">
                          <a:effectLst/>
                        </a:rPr>
                        <a:t>Perception of the proximity of the virus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0.85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0.74 – 0.98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0.028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extLst>
                  <a:ext uri="{0D108BD9-81ED-4DB2-BD59-A6C34878D82A}">
                    <a16:rowId xmlns:a16="http://schemas.microsoft.com/office/drawing/2014/main" val="1622479628"/>
                  </a:ext>
                </a:extLst>
              </a:tr>
              <a:tr h="304800">
                <a:tc>
                  <a:txBody>
                    <a:bodyPr/>
                    <a:lstStyle/>
                    <a:p>
                      <a:pPr marL="0" marR="0">
                        <a:lnSpc>
                          <a:spcPct val="107000"/>
                        </a:lnSpc>
                        <a:spcBef>
                          <a:spcPts val="0"/>
                        </a:spcBef>
                        <a:spcAft>
                          <a:spcPts val="0"/>
                        </a:spcAft>
                      </a:pPr>
                      <a:r>
                        <a:rPr lang="en-US" sz="1000" dirty="0">
                          <a:effectLst/>
                        </a:rPr>
                        <a:t>Perceiving easiness </a:t>
                      </a:r>
                      <a:r>
                        <a:rPr lang="en-US" sz="1000">
                          <a:effectLst/>
                        </a:rPr>
                        <a:t>of enduring the virus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0.81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0.70 – 0.93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0.003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extLst>
                  <a:ext uri="{0D108BD9-81ED-4DB2-BD59-A6C34878D82A}">
                    <a16:rowId xmlns:a16="http://schemas.microsoft.com/office/drawing/2014/main" val="2785796071"/>
                  </a:ext>
                </a:extLst>
              </a:tr>
              <a:tr h="381000">
                <a:tc>
                  <a:txBody>
                    <a:bodyPr/>
                    <a:lstStyle/>
                    <a:p>
                      <a:pPr marL="0" marR="0">
                        <a:lnSpc>
                          <a:spcPct val="107000"/>
                        </a:lnSpc>
                        <a:spcBef>
                          <a:spcPts val="0"/>
                        </a:spcBef>
                        <a:spcAft>
                          <a:spcPts val="0"/>
                        </a:spcAft>
                      </a:pPr>
                      <a:r>
                        <a:rPr lang="en-US" sz="1000" dirty="0">
                          <a:effectLst/>
                        </a:rPr>
                        <a:t>Perceiving lack of protection against the virus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0.85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0.74 – 0.98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0.023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extLst>
                  <a:ext uri="{0D108BD9-81ED-4DB2-BD59-A6C34878D82A}">
                    <a16:rowId xmlns:a16="http://schemas.microsoft.com/office/drawing/2014/main" val="4231536033"/>
                  </a:ext>
                </a:extLst>
              </a:tr>
              <a:tr h="304800">
                <a:tc>
                  <a:txBody>
                    <a:bodyPr/>
                    <a:lstStyle/>
                    <a:p>
                      <a:pPr marL="0" marR="0">
                        <a:lnSpc>
                          <a:spcPct val="107000"/>
                        </a:lnSpc>
                        <a:spcBef>
                          <a:spcPts val="0"/>
                        </a:spcBef>
                        <a:spcAft>
                          <a:spcPts val="0"/>
                        </a:spcAft>
                      </a:pPr>
                      <a:r>
                        <a:rPr lang="en-US" sz="1000" dirty="0">
                          <a:effectLst/>
                        </a:rPr>
                        <a:t>Concerns about the virus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0.81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0.70 – 0.93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0.003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extLst>
                  <a:ext uri="{0D108BD9-81ED-4DB2-BD59-A6C34878D82A}">
                    <a16:rowId xmlns:a16="http://schemas.microsoft.com/office/drawing/2014/main" val="3589911175"/>
                  </a:ext>
                </a:extLst>
              </a:tr>
              <a:tr h="533400">
                <a:tc>
                  <a:txBody>
                    <a:bodyPr/>
                    <a:lstStyle/>
                    <a:p>
                      <a:pPr marL="0" marR="0">
                        <a:lnSpc>
                          <a:spcPct val="107000"/>
                        </a:lnSpc>
                        <a:spcBef>
                          <a:spcPts val="0"/>
                        </a:spcBef>
                        <a:spcAft>
                          <a:spcPts val="0"/>
                        </a:spcAft>
                      </a:pPr>
                      <a:r>
                        <a:rPr lang="en-US" sz="1000" dirty="0">
                          <a:effectLst/>
                        </a:rPr>
                        <a:t>Frequency of media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0.87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0.76 – 0.99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0.039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extLst>
                  <a:ext uri="{0D108BD9-81ED-4DB2-BD59-A6C34878D82A}">
                    <a16:rowId xmlns:a16="http://schemas.microsoft.com/office/drawing/2014/main" val="3820729416"/>
                  </a:ext>
                </a:extLst>
              </a:tr>
            </a:tbl>
          </a:graphicData>
        </a:graphic>
      </p:graphicFrame>
    </p:spTree>
    <p:extLst>
      <p:ext uri="{BB962C8B-B14F-4D97-AF65-F5344CB8AC3E}">
        <p14:creationId xmlns:p14="http://schemas.microsoft.com/office/powerpoint/2010/main" val="1431128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281476706"/>
              </p:ext>
            </p:extLst>
          </p:nvPr>
        </p:nvGraphicFramePr>
        <p:xfrm>
          <a:off x="152400" y="381000"/>
          <a:ext cx="3572608" cy="60960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Evaluate the government's anti-crisis plan</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648469473"/>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en-US" sz="1800" b="1" kern="1200" dirty="0">
                          <a:solidFill>
                            <a:schemeClr val="lt1"/>
                          </a:solidFill>
                          <a:effectLst/>
                          <a:latin typeface="+mn-lt"/>
                          <a:ea typeface="+mn-ea"/>
                          <a:cs typeface="+mn-cs"/>
                        </a:rPr>
                        <a:t>63% of respondents confirm high awareness of the government's anti-crisis plan; 15% are poorly informed.</a:t>
                      </a:r>
                    </a:p>
                    <a:p>
                      <a:r>
                        <a:rPr lang="ka-GE" sz="1800" b="1" kern="1200" dirty="0">
                          <a:solidFill>
                            <a:schemeClr val="lt1"/>
                          </a:solidFill>
                          <a:effectLst/>
                          <a:latin typeface="+mn-lt"/>
                          <a:ea typeface="+mn-ea"/>
                          <a:cs typeface="+mn-cs"/>
                        </a:rPr>
                        <a:t> </a:t>
                      </a:r>
                      <a:endParaRPr lang="en-US" sz="1800" b="1" kern="1200" dirty="0">
                        <a:solidFill>
                          <a:schemeClr val="lt1"/>
                        </a:solidFill>
                        <a:effectLst/>
                        <a:latin typeface="+mn-lt"/>
                        <a:ea typeface="+mn-ea"/>
                        <a:cs typeface="+mn-cs"/>
                      </a:endParaRPr>
                    </a:p>
                    <a:p>
                      <a:r>
                        <a:rPr lang="en-US" sz="1800" b="1" kern="1200" dirty="0">
                          <a:solidFill>
                            <a:schemeClr val="lt1"/>
                          </a:solidFill>
                          <a:effectLst/>
                          <a:latin typeface="+mn-lt"/>
                          <a:ea typeface="+mn-ea"/>
                          <a:cs typeface="+mn-cs"/>
                        </a:rPr>
                        <a:t>Overall, the anti-crisis plan is positively rated by 53%; the share of negative evaluators is 17%.</a:t>
                      </a:r>
                    </a:p>
                  </a:txBody>
                  <a:tcPr marL="68580" marR="68580" marT="0" marB="0"/>
                </a:tc>
                <a:extLst>
                  <a:ext uri="{0D108BD9-81ED-4DB2-BD59-A6C34878D82A}">
                    <a16:rowId xmlns:a16="http://schemas.microsoft.com/office/drawing/2014/main" val="2677530445"/>
                  </a:ext>
                </a:extLst>
              </a:tr>
            </a:tbl>
          </a:graphicData>
        </a:graphic>
      </p:graphicFrame>
      <p:graphicFrame>
        <p:nvGraphicFramePr>
          <p:cNvPr id="6" name="Chart 5"/>
          <p:cNvGraphicFramePr/>
          <p:nvPr>
            <p:extLst>
              <p:ext uri="{D42A27DB-BD31-4B8C-83A1-F6EECF244321}">
                <p14:modId xmlns:p14="http://schemas.microsoft.com/office/powerpoint/2010/main" val="3924333347"/>
              </p:ext>
            </p:extLst>
          </p:nvPr>
        </p:nvGraphicFramePr>
        <p:xfrm>
          <a:off x="3886200" y="457200"/>
          <a:ext cx="5257800" cy="5715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30371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0-#ppt_w/2"/>
                                          </p:val>
                                        </p:tav>
                                        <p:tav tm="100000">
                                          <p:val>
                                            <p:strVal val="#ppt_x"/>
                                          </p:val>
                                        </p:tav>
                                      </p:tavLst>
                                    </p:anim>
                                    <p:anim calcmode="lin" valueType="num">
                                      <p:cBhvr additive="base">
                                        <p:cTn id="20"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027881999"/>
              </p:ext>
            </p:extLst>
          </p:nvPr>
        </p:nvGraphicFramePr>
        <p:xfrm>
          <a:off x="152400" y="381000"/>
          <a:ext cx="3886200" cy="609600"/>
        </p:xfrm>
        <a:graphic>
          <a:graphicData uri="http://schemas.openxmlformats.org/drawingml/2006/table">
            <a:tbl>
              <a:tblPr firstRow="1" firstCol="1" bandRow="1">
                <a:tableStyleId>{5C22544A-7EE6-4342-B048-85BDC9FD1C3A}</a:tableStyleId>
              </a:tblPr>
              <a:tblGrid>
                <a:gridCol w="3886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Evaluate the government's anti-crisis plan </a:t>
                      </a:r>
                      <a:r>
                        <a:rPr lang="en-US" sz="1400" b="0" kern="1200" baseline="0" dirty="0">
                          <a:solidFill>
                            <a:schemeClr val="tx1"/>
                          </a:solidFill>
                          <a:effectLst/>
                          <a:latin typeface="+mn-lt"/>
                          <a:ea typeface="+mn-ea"/>
                          <a:cs typeface="+mn-cs"/>
                        </a:rPr>
                        <a:t>(continued)</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682593627"/>
              </p:ext>
            </p:extLst>
          </p:nvPr>
        </p:nvGraphicFramePr>
        <p:xfrm>
          <a:off x="152400" y="1022838"/>
          <a:ext cx="3886200" cy="5454162"/>
        </p:xfrm>
        <a:graphic>
          <a:graphicData uri="http://schemas.openxmlformats.org/drawingml/2006/table">
            <a:tbl>
              <a:tblPr firstRow="1" firstCol="1" bandRow="1">
                <a:tableStyleId>{5C22544A-7EE6-4342-B048-85BDC9FD1C3A}</a:tableStyleId>
              </a:tblPr>
              <a:tblGrid>
                <a:gridCol w="3886200">
                  <a:extLst>
                    <a:ext uri="{9D8B030D-6E8A-4147-A177-3AD203B41FA5}">
                      <a16:colId xmlns:a16="http://schemas.microsoft.com/office/drawing/2014/main" val="3901855696"/>
                    </a:ext>
                  </a:extLst>
                </a:gridCol>
              </a:tblGrid>
              <a:tr h="5454162">
                <a:tc>
                  <a:txBody>
                    <a:bodyPr/>
                    <a:lstStyle/>
                    <a:p>
                      <a:r>
                        <a:rPr lang="en-US" sz="1400" b="1" kern="1200" dirty="0">
                          <a:solidFill>
                            <a:schemeClr val="lt1"/>
                          </a:solidFill>
                          <a:effectLst/>
                          <a:latin typeface="+mn-lt"/>
                          <a:ea typeface="+mn-ea"/>
                          <a:cs typeface="+mn-cs"/>
                        </a:rPr>
                        <a:t>According to 44%, the presented anti-crisis plan is the maximum that the government can do at this stage</a:t>
                      </a:r>
                      <a:r>
                        <a:rPr lang="ka-GE" sz="1400" b="1" kern="1200" dirty="0">
                          <a:solidFill>
                            <a:schemeClr val="lt1"/>
                          </a:solidFill>
                          <a:effectLst/>
                          <a:latin typeface="+mn-lt"/>
                          <a:ea typeface="+mn-ea"/>
                          <a:cs typeface="+mn-cs"/>
                        </a:rPr>
                        <a:t>. </a:t>
                      </a:r>
                    </a:p>
                    <a:p>
                      <a:endParaRPr lang="ka-GE" sz="1400" b="1" kern="1200" dirty="0">
                        <a:solidFill>
                          <a:schemeClr val="lt1"/>
                        </a:solidFill>
                        <a:effectLst/>
                        <a:latin typeface="+mn-lt"/>
                        <a:ea typeface="+mn-ea"/>
                        <a:cs typeface="+mn-cs"/>
                      </a:endParaRPr>
                    </a:p>
                    <a:p>
                      <a:r>
                        <a:rPr lang="en-US" sz="1400" b="1" kern="1200" dirty="0">
                          <a:solidFill>
                            <a:schemeClr val="lt1"/>
                          </a:solidFill>
                          <a:effectLst/>
                          <a:latin typeface="+mn-lt"/>
                          <a:ea typeface="+mn-ea"/>
                          <a:cs typeface="+mn-cs"/>
                        </a:rPr>
                        <a:t>On the other hand, according to the respondents, the anti-crisis plan does not provide solid guarantees of social protection</a:t>
                      </a:r>
                      <a:r>
                        <a:rPr lang="ka-GE" sz="1400" b="1" kern="1200" dirty="0">
                          <a:solidFill>
                            <a:schemeClr val="lt1"/>
                          </a:solidFill>
                          <a:effectLst/>
                          <a:latin typeface="+mn-lt"/>
                          <a:ea typeface="+mn-ea"/>
                          <a:cs typeface="+mn-cs"/>
                        </a:rPr>
                        <a:t>:</a:t>
                      </a:r>
                      <a:endParaRPr lang="en-US" sz="1400" b="1" kern="1200" dirty="0">
                        <a:solidFill>
                          <a:schemeClr val="lt1"/>
                        </a:solidFill>
                        <a:effectLst/>
                        <a:latin typeface="+mn-lt"/>
                        <a:ea typeface="+mn-ea"/>
                        <a:cs typeface="+mn-cs"/>
                      </a:endParaRPr>
                    </a:p>
                    <a:p>
                      <a:pPr marL="285750" lvl="0" indent="-285750">
                        <a:buFont typeface="Arial" panose="020B0604020202020204" pitchFamily="34" charset="0"/>
                        <a:buChar char="•"/>
                      </a:pPr>
                      <a:r>
                        <a:rPr lang="en-US" sz="1400" b="1" kern="1200" dirty="0">
                          <a:solidFill>
                            <a:schemeClr val="lt1"/>
                          </a:solidFill>
                          <a:effectLst/>
                          <a:latin typeface="+mn-lt"/>
                          <a:ea typeface="+mn-ea"/>
                          <a:cs typeface="+mn-cs"/>
                        </a:rPr>
                        <a:t>49% disagree with the view that financial assistance (GEL 200 per month for 6 months) is enough for people who have lost their jobs to escape poverty</a:t>
                      </a:r>
                      <a:r>
                        <a:rPr lang="ka-GE" sz="1400" b="1" kern="1200" dirty="0">
                          <a:solidFill>
                            <a:schemeClr val="lt1"/>
                          </a:solidFill>
                          <a:effectLst/>
                          <a:latin typeface="+mn-lt"/>
                          <a:ea typeface="+mn-ea"/>
                          <a:cs typeface="+mn-cs"/>
                        </a:rPr>
                        <a:t>;</a:t>
                      </a:r>
                      <a:endParaRPr lang="en-US" sz="1400" b="1" kern="1200" dirty="0">
                        <a:solidFill>
                          <a:schemeClr val="lt1"/>
                        </a:solidFill>
                        <a:effectLst/>
                        <a:latin typeface="+mn-lt"/>
                        <a:ea typeface="+mn-ea"/>
                        <a:cs typeface="+mn-cs"/>
                      </a:endParaRPr>
                    </a:p>
                    <a:p>
                      <a:pPr marL="285750" lvl="0" indent="-285750">
                        <a:buFont typeface="Arial" panose="020B0604020202020204" pitchFamily="34" charset="0"/>
                        <a:buChar char="•"/>
                      </a:pPr>
                      <a:r>
                        <a:rPr lang="en-US" sz="1400" b="1" kern="1200" dirty="0">
                          <a:solidFill>
                            <a:schemeClr val="lt1"/>
                          </a:solidFill>
                          <a:effectLst/>
                          <a:latin typeface="+mn-lt"/>
                          <a:ea typeface="+mn-ea"/>
                          <a:cs typeface="+mn-cs"/>
                        </a:rPr>
                        <a:t>55% disagree with the opinion that GEL 300 for one-time assistance is enough for unemployed self-employed people to sustain themselves</a:t>
                      </a:r>
                      <a:r>
                        <a:rPr lang="ka-GE" sz="1400" b="1" kern="1200" dirty="0">
                          <a:solidFill>
                            <a:schemeClr val="lt1"/>
                          </a:solidFill>
                          <a:effectLst/>
                          <a:latin typeface="+mn-lt"/>
                          <a:ea typeface="+mn-ea"/>
                          <a:cs typeface="+mn-cs"/>
                        </a:rPr>
                        <a:t>;</a:t>
                      </a:r>
                      <a:endParaRPr lang="en-US" sz="1400" b="1" kern="1200" dirty="0">
                        <a:solidFill>
                          <a:schemeClr val="lt1"/>
                        </a:solidFill>
                        <a:effectLst/>
                        <a:latin typeface="+mn-lt"/>
                        <a:ea typeface="+mn-ea"/>
                        <a:cs typeface="+mn-cs"/>
                      </a:endParaRPr>
                    </a:p>
                    <a:p>
                      <a:pPr marL="285750" lvl="0" indent="-285750">
                        <a:buFont typeface="Arial" panose="020B0604020202020204" pitchFamily="34" charset="0"/>
                        <a:buChar char="•"/>
                      </a:pPr>
                      <a:r>
                        <a:rPr lang="en-US" sz="1400" b="1" kern="1200" dirty="0">
                          <a:solidFill>
                            <a:schemeClr val="lt1"/>
                          </a:solidFill>
                          <a:effectLst/>
                          <a:latin typeface="+mn-lt"/>
                          <a:ea typeface="+mn-ea"/>
                          <a:cs typeface="+mn-cs"/>
                        </a:rPr>
                        <a:t>50% agree that anti-crisis plan leaves many socially vulnerable </a:t>
                      </a:r>
                      <a:r>
                        <a:rPr lang="en-US" sz="1400" b="1" kern="1200">
                          <a:solidFill>
                            <a:schemeClr val="lt1"/>
                          </a:solidFill>
                          <a:effectLst/>
                          <a:latin typeface="+mn-lt"/>
                          <a:ea typeface="+mn-ea"/>
                          <a:cs typeface="+mn-cs"/>
                        </a:rPr>
                        <a:t>people without assistance</a:t>
                      </a:r>
                      <a:endParaRPr lang="en-US" sz="14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graphicFrame>
        <p:nvGraphicFramePr>
          <p:cNvPr id="7" name="Chart 6"/>
          <p:cNvGraphicFramePr/>
          <p:nvPr>
            <p:extLst>
              <p:ext uri="{D42A27DB-BD31-4B8C-83A1-F6EECF244321}">
                <p14:modId xmlns:p14="http://schemas.microsoft.com/office/powerpoint/2010/main" val="1041127225"/>
              </p:ext>
            </p:extLst>
          </p:nvPr>
        </p:nvGraphicFramePr>
        <p:xfrm>
          <a:off x="4460441" y="0"/>
          <a:ext cx="4654062" cy="685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07938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0-#ppt_w/2"/>
                                          </p:val>
                                        </p:tav>
                                        <p:tav tm="100000">
                                          <p:val>
                                            <p:strVal val="#ppt_x"/>
                                          </p:val>
                                        </p:tav>
                                      </p:tavLst>
                                    </p:anim>
                                    <p:anim calcmode="lin" valueType="num">
                                      <p:cBhvr additive="base">
                                        <p:cTn id="20"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84816962"/>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Assessment of the government anti-crisis plan</a:t>
                      </a:r>
                      <a:r>
                        <a:rPr lang="ka-GE" sz="1800" baseline="0" dirty="0">
                          <a:solidFill>
                            <a:schemeClr val="tx1"/>
                          </a:solidFill>
                          <a:effectLst/>
                          <a:latin typeface="+mn-lt"/>
                          <a:ea typeface="+mn-ea"/>
                          <a:cs typeface="+mn-cs"/>
                        </a:rPr>
                        <a:t> </a:t>
                      </a:r>
                      <a:r>
                        <a:rPr lang="ka-GE" sz="1400" b="0" baseline="0">
                          <a:solidFill>
                            <a:schemeClr val="tx1"/>
                          </a:solidFill>
                          <a:effectLst/>
                          <a:latin typeface="+mn-lt"/>
                          <a:ea typeface="+mn-ea"/>
                          <a:cs typeface="+mn-cs"/>
                        </a:rPr>
                        <a:t>(</a:t>
                      </a:r>
                      <a:r>
                        <a:rPr lang="en-US" sz="1400" b="0" baseline="0">
                          <a:solidFill>
                            <a:schemeClr val="tx1"/>
                          </a:solidFill>
                          <a:effectLst/>
                          <a:latin typeface="+mn-lt"/>
                          <a:ea typeface="+mn-ea"/>
                          <a:cs typeface="+mn-cs"/>
                        </a:rPr>
                        <a:t>regression </a:t>
                      </a:r>
                      <a:r>
                        <a:rPr lang="en-US" sz="1400" b="0" baseline="0" dirty="0">
                          <a:solidFill>
                            <a:schemeClr val="tx1"/>
                          </a:solidFill>
                          <a:effectLst/>
                          <a:latin typeface="+mn-lt"/>
                          <a:ea typeface="+mn-ea"/>
                          <a:cs typeface="+mn-cs"/>
                        </a:rPr>
                        <a:t>analysis</a:t>
                      </a:r>
                      <a:r>
                        <a:rPr lang="ka-GE" sz="1400" b="0" baseline="0" dirty="0">
                          <a:solidFill>
                            <a:schemeClr val="tx1"/>
                          </a:solidFill>
                          <a:effectLst/>
                          <a:latin typeface="+mn-lt"/>
                          <a:ea typeface="+mn-ea"/>
                          <a:cs typeface="+mn-cs"/>
                        </a:rPr>
                        <a:t>)</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472741786"/>
              </p:ext>
            </p:extLst>
          </p:nvPr>
        </p:nvGraphicFramePr>
        <p:xfrm>
          <a:off x="152400" y="914400"/>
          <a:ext cx="8610600" cy="2710962"/>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27109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tx1"/>
                          </a:solidFill>
                          <a:effectLst/>
                          <a:latin typeface="+mn-lt"/>
                          <a:ea typeface="+mn-ea"/>
                          <a:cs typeface="+mn-cs"/>
                        </a:rPr>
                        <a:t>The higher the frequency of media use, the higher the respondents' awareness of the anti-crisis plan</a:t>
                      </a:r>
                      <a:r>
                        <a:rPr lang="ka-GE" sz="1400" b="1" kern="1200" dirty="0">
                          <a:solidFill>
                            <a:schemeClr val="tx1"/>
                          </a:solidFill>
                          <a:effectLst/>
                          <a:latin typeface="+mn-lt"/>
                          <a:ea typeface="+mn-ea"/>
                          <a:cs typeface="+mn-cs"/>
                        </a:rPr>
                        <a:t>. </a:t>
                      </a:r>
                      <a:endParaRPr lang="en-US" sz="1400" b="1" kern="1200" dirty="0">
                        <a:solidFill>
                          <a:schemeClr val="tx1"/>
                        </a:solidFill>
                        <a:effectLst/>
                        <a:latin typeface="+mn-lt"/>
                        <a:ea typeface="+mn-ea"/>
                        <a:cs typeface="+mn-cs"/>
                      </a:endParaRPr>
                    </a:p>
                    <a:p>
                      <a:pPr lvl="0"/>
                      <a:endParaRPr lang="ka-GE" sz="1400" b="1" kern="1200" dirty="0">
                        <a:solidFill>
                          <a:schemeClr val="tx1"/>
                        </a:solidFill>
                        <a:effectLst/>
                        <a:latin typeface="+mn-lt"/>
                        <a:ea typeface="+mn-ea"/>
                        <a:cs typeface="+mn-cs"/>
                      </a:endParaRPr>
                    </a:p>
                    <a:p>
                      <a:pPr lvl="0"/>
                      <a:r>
                        <a:rPr lang="en-US" sz="1400" b="1" kern="1200" dirty="0">
                          <a:solidFill>
                            <a:schemeClr val="tx1"/>
                          </a:solidFill>
                          <a:effectLst/>
                          <a:latin typeface="+mn-lt"/>
                          <a:ea typeface="+mn-ea"/>
                          <a:cs typeface="+mn-cs"/>
                        </a:rPr>
                        <a:t>Residents of the city are more familiar with the government's anti-crisis plan than the rural population.</a:t>
                      </a:r>
                      <a:r>
                        <a:rPr lang="ka-GE" sz="1400" b="1" kern="1200" dirty="0">
                          <a:solidFill>
                            <a:schemeClr val="tx1"/>
                          </a:solidFill>
                          <a:effectLst/>
                          <a:latin typeface="+mn-lt"/>
                          <a:ea typeface="+mn-ea"/>
                          <a:cs typeface="+mn-cs"/>
                        </a:rPr>
                        <a:t> </a:t>
                      </a:r>
                      <a:endParaRPr lang="en-US" sz="1400" b="1" kern="1200" dirty="0">
                        <a:solidFill>
                          <a:schemeClr val="tx1"/>
                        </a:solidFill>
                        <a:effectLst/>
                        <a:latin typeface="+mn-lt"/>
                        <a:ea typeface="+mn-ea"/>
                        <a:cs typeface="+mn-cs"/>
                      </a:endParaRPr>
                    </a:p>
                    <a:p>
                      <a:endParaRPr lang="ka-GE" sz="1400" b="1" kern="1200" dirty="0">
                        <a:solidFill>
                          <a:schemeClr val="tx1"/>
                        </a:solidFill>
                        <a:effectLst/>
                        <a:latin typeface="+mn-lt"/>
                        <a:ea typeface="+mn-ea"/>
                        <a:cs typeface="+mn-cs"/>
                      </a:endParaRPr>
                    </a:p>
                    <a:p>
                      <a:r>
                        <a:rPr lang="en-US" sz="1400" b="1" kern="1200" dirty="0">
                          <a:solidFill>
                            <a:schemeClr val="tx1"/>
                          </a:solidFill>
                          <a:effectLst/>
                          <a:latin typeface="+mn-lt"/>
                          <a:ea typeface="+mn-ea"/>
                          <a:cs typeface="+mn-cs"/>
                        </a:rPr>
                        <a:t>The more informed the respondent is about the anti-crisis plan, the more positively he/she assesses it. </a:t>
                      </a:r>
                      <a:r>
                        <a:rPr lang="ka-GE" sz="1400" b="1" kern="1200" dirty="0">
                          <a:solidFill>
                            <a:schemeClr val="tx1"/>
                          </a:solidFill>
                          <a:effectLst/>
                          <a:latin typeface="+mn-lt"/>
                          <a:ea typeface="+mn-ea"/>
                          <a:cs typeface="+mn-cs"/>
                        </a:rPr>
                        <a:t> </a:t>
                      </a:r>
                    </a:p>
                    <a:p>
                      <a:endParaRPr lang="ka-GE" sz="1400" b="1" kern="1200" dirty="0">
                        <a:solidFill>
                          <a:schemeClr val="tx1"/>
                        </a:solidFill>
                        <a:effectLst/>
                        <a:latin typeface="+mn-lt"/>
                        <a:ea typeface="+mn-ea"/>
                        <a:cs typeface="+mn-cs"/>
                      </a:endParaRPr>
                    </a:p>
                    <a:p>
                      <a:r>
                        <a:rPr lang="en-US" sz="1400" b="1" kern="1200" dirty="0">
                          <a:solidFill>
                            <a:schemeClr val="tx1"/>
                          </a:solidFill>
                          <a:effectLst/>
                          <a:latin typeface="+mn-lt"/>
                          <a:ea typeface="+mn-ea"/>
                          <a:cs typeface="+mn-cs"/>
                        </a:rPr>
                        <a:t>The more vulnerable a person feels to the virus, the more positive he/she is about the plan presented.</a:t>
                      </a:r>
                      <a:r>
                        <a:rPr lang="ka-GE" sz="1400" b="1" kern="1200" dirty="0">
                          <a:solidFill>
                            <a:schemeClr val="tx1"/>
                          </a:solidFill>
                          <a:effectLst/>
                          <a:latin typeface="+mn-lt"/>
                          <a:ea typeface="+mn-ea"/>
                          <a:cs typeface="+mn-cs"/>
                        </a:rPr>
                        <a:t> </a:t>
                      </a:r>
                      <a:endParaRPr lang="en-US" sz="1400" b="1" kern="1200" dirty="0">
                        <a:solidFill>
                          <a:schemeClr val="tx1"/>
                        </a:solidFill>
                        <a:effectLst/>
                        <a:latin typeface="+mn-lt"/>
                        <a:ea typeface="+mn-ea"/>
                        <a:cs typeface="+mn-cs"/>
                      </a:endParaRPr>
                    </a:p>
                    <a:p>
                      <a:pPr lvl="0"/>
                      <a:endParaRPr lang="ka-GE" sz="1400" b="1" kern="1200" dirty="0">
                        <a:solidFill>
                          <a:schemeClr val="tx1"/>
                        </a:solidFill>
                        <a:effectLst/>
                        <a:latin typeface="+mn-lt"/>
                        <a:ea typeface="+mn-ea"/>
                        <a:cs typeface="+mn-cs"/>
                      </a:endParaRPr>
                    </a:p>
                    <a:p>
                      <a:endParaRPr lang="en-US" sz="1000" b="1" kern="1200" dirty="0">
                        <a:solidFill>
                          <a:schemeClr val="tx1"/>
                        </a:solidFill>
                        <a:effectLst/>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293883420"/>
              </p:ext>
            </p:extLst>
          </p:nvPr>
        </p:nvGraphicFramePr>
        <p:xfrm>
          <a:off x="228600" y="3701562"/>
          <a:ext cx="8343905" cy="2692070"/>
        </p:xfrm>
        <a:graphic>
          <a:graphicData uri="http://schemas.openxmlformats.org/drawingml/2006/table">
            <a:tbl>
              <a:tblPr firstRow="1" firstCol="1" bandRow="1">
                <a:tableStyleId>{5C22544A-7EE6-4342-B048-85BDC9FD1C3A}</a:tableStyleId>
              </a:tblPr>
              <a:tblGrid>
                <a:gridCol w="1670180">
                  <a:extLst>
                    <a:ext uri="{9D8B030D-6E8A-4147-A177-3AD203B41FA5}">
                      <a16:colId xmlns:a16="http://schemas.microsoft.com/office/drawing/2014/main" val="2337103325"/>
                    </a:ext>
                  </a:extLst>
                </a:gridCol>
                <a:gridCol w="1485332">
                  <a:extLst>
                    <a:ext uri="{9D8B030D-6E8A-4147-A177-3AD203B41FA5}">
                      <a16:colId xmlns:a16="http://schemas.microsoft.com/office/drawing/2014/main" val="868543683"/>
                    </a:ext>
                  </a:extLst>
                </a:gridCol>
                <a:gridCol w="1485332">
                  <a:extLst>
                    <a:ext uri="{9D8B030D-6E8A-4147-A177-3AD203B41FA5}">
                      <a16:colId xmlns:a16="http://schemas.microsoft.com/office/drawing/2014/main" val="3420533682"/>
                    </a:ext>
                  </a:extLst>
                </a:gridCol>
                <a:gridCol w="1014213">
                  <a:extLst>
                    <a:ext uri="{9D8B030D-6E8A-4147-A177-3AD203B41FA5}">
                      <a16:colId xmlns:a16="http://schemas.microsoft.com/office/drawing/2014/main" val="3355814407"/>
                    </a:ext>
                  </a:extLst>
                </a:gridCol>
                <a:gridCol w="1279143">
                  <a:extLst>
                    <a:ext uri="{9D8B030D-6E8A-4147-A177-3AD203B41FA5}">
                      <a16:colId xmlns:a16="http://schemas.microsoft.com/office/drawing/2014/main" val="2665459847"/>
                    </a:ext>
                  </a:extLst>
                </a:gridCol>
                <a:gridCol w="914400">
                  <a:extLst>
                    <a:ext uri="{9D8B030D-6E8A-4147-A177-3AD203B41FA5}">
                      <a16:colId xmlns:a16="http://schemas.microsoft.com/office/drawing/2014/main" val="3736444529"/>
                    </a:ext>
                  </a:extLst>
                </a:gridCol>
                <a:gridCol w="495305">
                  <a:extLst>
                    <a:ext uri="{9D8B030D-6E8A-4147-A177-3AD203B41FA5}">
                      <a16:colId xmlns:a16="http://schemas.microsoft.com/office/drawing/2014/main" val="791369094"/>
                    </a:ext>
                  </a:extLst>
                </a:gridCol>
              </a:tblGrid>
              <a:tr h="305953">
                <a:tc rowSpan="2">
                  <a:txBody>
                    <a:bodyPr/>
                    <a:lstStyle/>
                    <a:p>
                      <a:pPr marL="0" marR="0" algn="ctr">
                        <a:lnSpc>
                          <a:spcPct val="107000"/>
                        </a:lnSpc>
                        <a:spcBef>
                          <a:spcPts val="0"/>
                        </a:spcBef>
                        <a:spcAft>
                          <a:spcPts val="0"/>
                        </a:spcAft>
                      </a:pPr>
                      <a:r>
                        <a:rPr lang="ka-GE" sz="9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gridSpan="3">
                  <a:txBody>
                    <a:bodyPr/>
                    <a:lstStyle/>
                    <a:p>
                      <a:pPr marL="0" marR="0" algn="ctr">
                        <a:lnSpc>
                          <a:spcPct val="107000"/>
                        </a:lnSpc>
                        <a:spcBef>
                          <a:spcPts val="0"/>
                        </a:spcBef>
                        <a:spcAft>
                          <a:spcPts val="0"/>
                        </a:spcAft>
                      </a:pPr>
                      <a:r>
                        <a:rPr lang="en-US" sz="900" dirty="0">
                          <a:effectLst/>
                        </a:rPr>
                        <a:t>Awareness of anti-crisis plan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hMerge="1">
                  <a:txBody>
                    <a:bodyPr/>
                    <a:lstStyle/>
                    <a:p>
                      <a:endParaRPr lang="en-US"/>
                    </a:p>
                  </a:txBody>
                  <a:tcPr/>
                </a:tc>
                <a:tc hMerge="1">
                  <a:txBody>
                    <a:bodyPr/>
                    <a:lstStyle/>
                    <a:p>
                      <a:endParaRPr lang="en-US"/>
                    </a:p>
                  </a:txBody>
                  <a:tcPr/>
                </a:tc>
                <a:tc gridSpan="3">
                  <a:txBody>
                    <a:bodyPr/>
                    <a:lstStyle/>
                    <a:p>
                      <a:pPr marL="0" marR="0" algn="ctr">
                        <a:lnSpc>
                          <a:spcPct val="107000"/>
                        </a:lnSpc>
                        <a:spcBef>
                          <a:spcPts val="0"/>
                        </a:spcBef>
                        <a:spcAft>
                          <a:spcPts val="0"/>
                        </a:spcAft>
                      </a:pPr>
                      <a:r>
                        <a:rPr lang="en-US" sz="900" dirty="0">
                          <a:effectLst/>
                        </a:rPr>
                        <a:t>Positive evaluation of the anti-crisis plan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20293409"/>
                  </a:ext>
                </a:extLst>
              </a:tr>
              <a:tr h="160594">
                <a:tc vMerge="1">
                  <a:txBody>
                    <a:bodyPr/>
                    <a:lstStyle/>
                    <a:p>
                      <a:endParaRPr lang="en-US"/>
                    </a:p>
                  </a:txBody>
                  <a:tcPr/>
                </a:tc>
                <a:tc>
                  <a:txBody>
                    <a:bodyPr/>
                    <a:lstStyle/>
                    <a:p>
                      <a:pPr marL="0" marR="0" algn="ctr">
                        <a:lnSpc>
                          <a:spcPct val="107000"/>
                        </a:lnSpc>
                        <a:spcBef>
                          <a:spcPts val="0"/>
                        </a:spcBef>
                        <a:spcAft>
                          <a:spcPts val="0"/>
                        </a:spcAft>
                      </a:pPr>
                      <a:r>
                        <a:rPr lang="en-US" sz="900" dirty="0">
                          <a:effectLst/>
                        </a:rPr>
                        <a:t>Beta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Beta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extLst>
                  <a:ext uri="{0D108BD9-81ED-4DB2-BD59-A6C34878D82A}">
                    <a16:rowId xmlns:a16="http://schemas.microsoft.com/office/drawing/2014/main" val="728350144"/>
                  </a:ext>
                </a:extLst>
              </a:tr>
              <a:tr h="305953">
                <a:tc>
                  <a:txBody>
                    <a:bodyPr/>
                    <a:lstStyle/>
                    <a:p>
                      <a:pPr marL="0" marR="0">
                        <a:lnSpc>
                          <a:spcPct val="107000"/>
                        </a:lnSpc>
                        <a:spcBef>
                          <a:spcPts val="0"/>
                        </a:spcBef>
                        <a:spcAft>
                          <a:spcPts val="0"/>
                        </a:spcAft>
                      </a:pPr>
                      <a:r>
                        <a:rPr lang="en-US" sz="900" dirty="0">
                          <a:effectLst/>
                        </a:rPr>
                        <a:t>Frequency of media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0.28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0.19 – 0.37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ka-GE" sz="9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ka-GE" sz="9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ka-GE" sz="9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extLst>
                  <a:ext uri="{0D108BD9-81ED-4DB2-BD59-A6C34878D82A}">
                    <a16:rowId xmlns:a16="http://schemas.microsoft.com/office/drawing/2014/main" val="2241684343"/>
                  </a:ext>
                </a:extLst>
              </a:tr>
              <a:tr h="880154">
                <a:tc>
                  <a:txBody>
                    <a:bodyPr/>
                    <a:lstStyle/>
                    <a:p>
                      <a:pPr marL="0" marR="0">
                        <a:lnSpc>
                          <a:spcPct val="107000"/>
                        </a:lnSpc>
                        <a:spcBef>
                          <a:spcPts val="0"/>
                        </a:spcBef>
                        <a:spcAft>
                          <a:spcPts val="0"/>
                        </a:spcAft>
                      </a:pPr>
                      <a:r>
                        <a:rPr lang="en-US" sz="900" dirty="0">
                          <a:effectLst/>
                        </a:rPr>
                        <a:t>Awareness of the anti-crisis plan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0.16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0.08 – 0.25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extLst>
                  <a:ext uri="{0D108BD9-81ED-4DB2-BD59-A6C34878D82A}">
                    <a16:rowId xmlns:a16="http://schemas.microsoft.com/office/drawing/2014/main" val="97980737"/>
                  </a:ext>
                </a:extLst>
              </a:tr>
              <a:tr h="733463">
                <a:tc>
                  <a:txBody>
                    <a:bodyPr/>
                    <a:lstStyle/>
                    <a:p>
                      <a:pPr marL="0" marR="0">
                        <a:lnSpc>
                          <a:spcPct val="107000"/>
                        </a:lnSpc>
                        <a:spcBef>
                          <a:spcPts val="0"/>
                        </a:spcBef>
                        <a:spcAft>
                          <a:spcPts val="0"/>
                        </a:spcAft>
                      </a:pPr>
                      <a:r>
                        <a:rPr lang="en-US" sz="900" dirty="0">
                          <a:effectLst/>
                        </a:rPr>
                        <a:t>Perceiving feebleness against the virus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0.13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0.03 – 0.23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0.014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extLst>
                  <a:ext uri="{0D108BD9-81ED-4DB2-BD59-A6C34878D82A}">
                    <a16:rowId xmlns:a16="http://schemas.microsoft.com/office/drawing/2014/main" val="783067036"/>
                  </a:ext>
                </a:extLst>
              </a:tr>
              <a:tr h="305953">
                <a:tc>
                  <a:txBody>
                    <a:bodyPr/>
                    <a:lstStyle/>
                    <a:p>
                      <a:pPr marL="0" marR="0">
                        <a:lnSpc>
                          <a:spcPct val="107000"/>
                        </a:lnSpc>
                        <a:spcBef>
                          <a:spcPts val="0"/>
                        </a:spcBef>
                        <a:spcAft>
                          <a:spcPts val="0"/>
                        </a:spcAft>
                      </a:pPr>
                      <a:r>
                        <a:rPr lang="en-US" sz="900" dirty="0">
                          <a:effectLst/>
                        </a:rPr>
                        <a:t>Urban VS rural settlement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0.09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0.01 – 0.17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0.034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extLst>
                  <a:ext uri="{0D108BD9-81ED-4DB2-BD59-A6C34878D82A}">
                    <a16:rowId xmlns:a16="http://schemas.microsoft.com/office/drawing/2014/main" val="3284877119"/>
                  </a:ext>
                </a:extLst>
              </a:tr>
            </a:tbl>
          </a:graphicData>
        </a:graphic>
      </p:graphicFrame>
    </p:spTree>
    <p:extLst>
      <p:ext uri="{BB962C8B-B14F-4D97-AF65-F5344CB8AC3E}">
        <p14:creationId xmlns:p14="http://schemas.microsoft.com/office/powerpoint/2010/main" val="2107684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948385465"/>
              </p:ext>
            </p:extLst>
          </p:nvPr>
        </p:nvGraphicFramePr>
        <p:xfrm>
          <a:off x="4419600" y="0"/>
          <a:ext cx="47244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4292091167"/>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Respondents' concerns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325491395"/>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en-US" sz="1600" dirty="0">
                          <a:effectLst/>
                        </a:rPr>
                        <a:t> In the third wave, compared to the first two waves, the respondents</a:t>
                      </a:r>
                      <a:r>
                        <a:rPr lang="en-US" sz="1600">
                          <a:effectLst/>
                        </a:rPr>
                        <a:t>' concerns </a:t>
                      </a:r>
                      <a:r>
                        <a:rPr lang="en-US" sz="1600" dirty="0">
                          <a:effectLst/>
                        </a:rPr>
                        <a:t>about the social and economic losses </a:t>
                      </a:r>
                      <a:r>
                        <a:rPr lang="en-US" sz="1600">
                          <a:effectLst/>
                        </a:rPr>
                        <a:t>caused (or expected) by the coronavirus reduced</a:t>
                      </a:r>
                      <a:r>
                        <a:rPr lang="en-US" sz="1600" baseline="0">
                          <a:effectLst/>
                        </a:rPr>
                        <a:t> </a:t>
                      </a:r>
                      <a:r>
                        <a:rPr lang="en-US" sz="1600">
                          <a:effectLst/>
                        </a:rPr>
                        <a:t>(sometimes </a:t>
                      </a:r>
                      <a:r>
                        <a:rPr lang="en-US" sz="1600" dirty="0">
                          <a:effectLst/>
                        </a:rPr>
                        <a:t>significantly)</a:t>
                      </a:r>
                      <a:r>
                        <a:rPr lang="ka-GE" sz="1800" b="1" kern="1200" dirty="0">
                          <a:solidFill>
                            <a:schemeClr val="lt1"/>
                          </a:solidFill>
                          <a:effectLst/>
                          <a:latin typeface="+mn-lt"/>
                          <a:ea typeface="+mn-ea"/>
                          <a:cs typeface="+mn-cs"/>
                        </a:rPr>
                        <a:t>. </a:t>
                      </a:r>
                    </a:p>
                    <a:p>
                      <a:endParaRPr lang="ka-GE" sz="1800" b="1" kern="1200" dirty="0">
                        <a:solidFill>
                          <a:schemeClr val="lt1"/>
                        </a:solidFill>
                        <a:effectLst/>
                        <a:latin typeface="+mn-lt"/>
                        <a:ea typeface="+mn-ea"/>
                        <a:cs typeface="+mn-cs"/>
                      </a:endParaRPr>
                    </a:p>
                    <a:p>
                      <a:r>
                        <a:rPr lang="en-US" sz="1800" b="1" kern="1200" dirty="0">
                          <a:solidFill>
                            <a:schemeClr val="lt1"/>
                          </a:solidFill>
                          <a:effectLst/>
                          <a:latin typeface="+mn-lt"/>
                          <a:ea typeface="+mn-ea"/>
                          <a:cs typeface="+mn-cs"/>
                        </a:rPr>
                        <a:t>What is more or less equally worrying in all three waves is that respondents do not know when the current problematic situation will end.</a:t>
                      </a:r>
                      <a:endParaRPr lang="en-US"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401985318"/>
              </p:ext>
            </p:extLst>
          </p:nvPr>
        </p:nvGraphicFramePr>
        <p:xfrm>
          <a:off x="4495800" y="0"/>
          <a:ext cx="46482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626705625"/>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Stigmas and stigmatization</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78207825"/>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effectLst/>
                        </a:rPr>
                        <a:t> In the majority of the population, the stigma towards the infected is not clear;</a:t>
                      </a:r>
                      <a:endParaRPr lang="ka-GE" sz="1800" b="1" kern="1200" dirty="0">
                        <a:solidFill>
                          <a:schemeClr val="lt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ka-GE" sz="1800" b="1" kern="1200" dirty="0">
                        <a:solidFill>
                          <a:schemeClr val="lt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lt1"/>
                          </a:solidFill>
                          <a:effectLst/>
                          <a:latin typeface="+mn-lt"/>
                          <a:ea typeface="+mn-ea"/>
                          <a:cs typeface="+mn-cs"/>
                        </a:rPr>
                        <a:t>On average, 10% of people responded to the provision reflecting stigma as "I completely agree"</a:t>
                      </a:r>
                      <a:r>
                        <a:rPr lang="ka-GE" sz="1800" b="1" kern="1200" dirty="0">
                          <a:solidFill>
                            <a:schemeClr val="lt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ka-GE" sz="1800" b="1" kern="1200" dirty="0">
                        <a:solidFill>
                          <a:schemeClr val="lt1"/>
                        </a:solidFill>
                        <a:effectLst/>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kern="1200" dirty="0">
                          <a:solidFill>
                            <a:schemeClr val="tx1"/>
                          </a:solidFill>
                          <a:effectLst/>
                          <a:latin typeface="+mn-lt"/>
                          <a:ea typeface="+mn-ea"/>
                          <a:cs typeface="+mn-cs"/>
                        </a:rPr>
                        <a:t>Respondents with higher education were the most resistant to stigmatization.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1" kern="1200" dirty="0">
                        <a:solidFill>
                          <a:schemeClr val="lt1"/>
                        </a:solidFill>
                        <a:effectLst/>
                        <a:latin typeface="+mn-lt"/>
                        <a:ea typeface="+mn-ea"/>
                        <a:cs typeface="+mn-cs"/>
                      </a:endParaRPr>
                    </a:p>
                    <a:p>
                      <a:endParaRPr lang="en-US"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046101512"/>
              </p:ext>
            </p:extLst>
          </p:nvPr>
        </p:nvGraphicFramePr>
        <p:xfrm>
          <a:off x="4191000" y="0"/>
          <a:ext cx="49530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509279798"/>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Families with children</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058902529"/>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effectLst/>
                        </a:rPr>
                        <a:t> </a:t>
                      </a:r>
                      <a:r>
                        <a:rPr lang="en-US" sz="1800" b="1" kern="1200" dirty="0">
                          <a:solidFill>
                            <a:schemeClr val="lt1"/>
                          </a:solidFill>
                          <a:effectLst/>
                          <a:latin typeface="+mn-lt"/>
                          <a:ea typeface="+mn-ea"/>
                          <a:cs typeface="+mn-cs"/>
                        </a:rPr>
                        <a:t>76% of respondents state that they have a school-age child in the family.</a:t>
                      </a:r>
                      <a:endParaRPr lang="ka-GE" sz="1800" b="1" kern="1200" dirty="0">
                        <a:solidFill>
                          <a:schemeClr val="lt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ka-GE" sz="1800" b="1" kern="1200" dirty="0">
                        <a:solidFill>
                          <a:schemeClr val="lt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lt1"/>
                          </a:solidFill>
                          <a:effectLst/>
                          <a:latin typeface="+mn-lt"/>
                          <a:ea typeface="+mn-ea"/>
                          <a:cs typeface="+mn-cs"/>
                        </a:rPr>
                        <a:t>44% indicate the presence of preschool children (3-6 years old) in the family.</a:t>
                      </a:r>
                    </a:p>
                    <a:p>
                      <a:endParaRPr lang="en-US"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108822552"/>
              </p:ext>
            </p:extLst>
          </p:nvPr>
        </p:nvGraphicFramePr>
        <p:xfrm>
          <a:off x="4572000" y="0"/>
          <a:ext cx="45720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650977145"/>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Satisfaction with remote interaction</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953469434"/>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en-US" sz="1600" dirty="0">
                          <a:effectLst/>
                        </a:rPr>
                        <a:t> </a:t>
                      </a:r>
                      <a:r>
                        <a:rPr lang="en-US" sz="1600" b="1" kern="1200" dirty="0">
                          <a:solidFill>
                            <a:schemeClr val="lt1"/>
                          </a:solidFill>
                          <a:effectLst/>
                          <a:latin typeface="+mn-lt"/>
                          <a:ea typeface="+mn-ea"/>
                          <a:cs typeface="+mn-cs"/>
                        </a:rPr>
                        <a:t>The majority of respondents (72%) who have school-age children in the family are satisfied with the distance learning that the school offers to their family’s school-age child(children).</a:t>
                      </a:r>
                      <a:r>
                        <a:rPr lang="ka-GE" sz="1600" b="1" kern="1200" dirty="0">
                          <a:solidFill>
                            <a:schemeClr val="lt1"/>
                          </a:solidFill>
                          <a:effectLst/>
                          <a:latin typeface="+mn-lt"/>
                          <a:ea typeface="+mn-ea"/>
                          <a:cs typeface="+mn-cs"/>
                        </a:rPr>
                        <a:t> </a:t>
                      </a:r>
                    </a:p>
                    <a:p>
                      <a:endParaRPr lang="ka-GE" sz="1800" b="1" kern="1200" dirty="0">
                        <a:solidFill>
                          <a:schemeClr val="lt1"/>
                        </a:solidFill>
                        <a:effectLst/>
                        <a:latin typeface="+mn-lt"/>
                        <a:ea typeface="+mn-ea"/>
                        <a:cs typeface="+mn-cs"/>
                      </a:endParaRPr>
                    </a:p>
                    <a:p>
                      <a:r>
                        <a:rPr lang="en-US" sz="1200" b="1" kern="1200" dirty="0">
                          <a:solidFill>
                            <a:schemeClr val="lt1"/>
                          </a:solidFill>
                          <a:effectLst/>
                          <a:latin typeface="+mn-lt"/>
                          <a:ea typeface="+mn-ea"/>
                          <a:cs typeface="+mn-cs"/>
                        </a:rPr>
                        <a:t>(Four respondents indicated that children </a:t>
                      </a:r>
                      <a:r>
                        <a:rPr lang="en-US" sz="1200" b="1" kern="1200">
                          <a:solidFill>
                            <a:schemeClr val="lt1"/>
                          </a:solidFill>
                          <a:effectLst/>
                          <a:latin typeface="+mn-lt"/>
                          <a:ea typeface="+mn-ea"/>
                          <a:cs typeface="+mn-cs"/>
                        </a:rPr>
                        <a:t>of educational age in their families are </a:t>
                      </a:r>
                      <a:r>
                        <a:rPr lang="en-US" sz="1200" b="1" kern="1200" dirty="0">
                          <a:solidFill>
                            <a:schemeClr val="lt1"/>
                          </a:solidFill>
                          <a:effectLst/>
                          <a:latin typeface="+mn-lt"/>
                          <a:ea typeface="+mn-ea"/>
                          <a:cs typeface="+mn-cs"/>
                        </a:rPr>
                        <a:t>not enrolled in school)</a:t>
                      </a:r>
                      <a:r>
                        <a:rPr lang="ka-GE" sz="1200" b="1" kern="1200" dirty="0">
                          <a:solidFill>
                            <a:schemeClr val="lt1"/>
                          </a:solidFill>
                          <a:effectLst/>
                          <a:latin typeface="+mn-lt"/>
                          <a:ea typeface="+mn-ea"/>
                          <a:cs typeface="+mn-cs"/>
                        </a:rPr>
                        <a:t>.</a:t>
                      </a:r>
                      <a:endParaRPr lang="en-US" sz="1200" b="1" kern="1200" dirty="0">
                        <a:solidFill>
                          <a:schemeClr val="lt1"/>
                        </a:solidFill>
                        <a:effectLst/>
                        <a:latin typeface="+mn-lt"/>
                        <a:ea typeface="+mn-ea"/>
                        <a:cs typeface="+mn-cs"/>
                      </a:endParaRPr>
                    </a:p>
                    <a:p>
                      <a:r>
                        <a:rPr lang="ka-GE" sz="1800" b="1" kern="1200" dirty="0">
                          <a:solidFill>
                            <a:schemeClr val="lt1"/>
                          </a:solidFill>
                          <a:effectLst/>
                          <a:latin typeface="+mn-lt"/>
                          <a:ea typeface="+mn-ea"/>
                          <a:cs typeface="+mn-cs"/>
                        </a:rPr>
                        <a:t> </a:t>
                      </a:r>
                      <a:endParaRPr lang="en-US" sz="18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The degree of satisfaction decreases somewhat (however, the majority - 63% - are satisfied) when respondents assess the distance relationship that educational/cultural institutions offer to 3-6 year old children</a:t>
                      </a:r>
                      <a:r>
                        <a:rPr lang="ka-GE" sz="1600" b="1" kern="1200" dirty="0">
                          <a:solidFill>
                            <a:schemeClr val="lt1"/>
                          </a:solidFill>
                          <a:effectLst/>
                          <a:latin typeface="+mn-lt"/>
                          <a:ea typeface="+mn-ea"/>
                          <a:cs typeface="+mn-cs"/>
                        </a:rPr>
                        <a:t>. </a:t>
                      </a:r>
                      <a:endParaRPr lang="en-US" sz="1600" b="1" kern="1200" dirty="0">
                        <a:solidFill>
                          <a:schemeClr val="lt1"/>
                        </a:solidFill>
                        <a:effectLst/>
                        <a:latin typeface="+mn-lt"/>
                        <a:ea typeface="+mn-ea"/>
                        <a:cs typeface="+mn-cs"/>
                      </a:endParaRPr>
                    </a:p>
                    <a:p>
                      <a:endParaRPr lang="en-US"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253104187"/>
              </p:ext>
            </p:extLst>
          </p:nvPr>
        </p:nvGraphicFramePr>
        <p:xfrm>
          <a:off x="3962400" y="0"/>
          <a:ext cx="51816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520827776"/>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Satisfaction with remote interaction</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705242536"/>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en-US" sz="1600" b="1" kern="1200" dirty="0">
                          <a:solidFill>
                            <a:schemeClr val="lt1"/>
                          </a:solidFill>
                          <a:effectLst/>
                          <a:latin typeface="+mn-lt"/>
                          <a:ea typeface="+mn-ea"/>
                          <a:cs typeface="+mn-cs"/>
                        </a:rPr>
                        <a:t>Respondents generally express positive assessments when it comes to the following components of distance education:</a:t>
                      </a:r>
                    </a:p>
                    <a:p>
                      <a:pPr marL="285750" lvl="0" indent="-285750">
                        <a:buFont typeface="Arial" panose="020B0604020202020204" pitchFamily="34" charset="0"/>
                        <a:buChar char="•"/>
                      </a:pPr>
                      <a:r>
                        <a:rPr lang="en-US" sz="1600" b="1" kern="1200" dirty="0">
                          <a:solidFill>
                            <a:schemeClr val="lt1"/>
                          </a:solidFill>
                          <a:effectLst/>
                          <a:latin typeface="+mn-lt"/>
                          <a:ea typeface="+mn-ea"/>
                          <a:cs typeface="+mn-cs"/>
                        </a:rPr>
                        <a:t>The time spent by the family in helping the child with online learning</a:t>
                      </a:r>
                    </a:p>
                    <a:p>
                      <a:pPr marL="285750" lvl="0" indent="-285750">
                        <a:buFont typeface="Arial" panose="020B0604020202020204" pitchFamily="34" charset="0"/>
                        <a:buChar char="•"/>
                      </a:pPr>
                      <a:r>
                        <a:rPr lang="en-US" sz="1600" b="1" kern="1200" dirty="0">
                          <a:solidFill>
                            <a:schemeClr val="lt1"/>
                          </a:solidFill>
                          <a:effectLst/>
                          <a:latin typeface="+mn-lt"/>
                          <a:ea typeface="+mn-ea"/>
                          <a:cs typeface="+mn-cs"/>
                        </a:rPr>
                        <a:t>Children doing their homework independently</a:t>
                      </a:r>
                    </a:p>
                    <a:p>
                      <a:pPr marL="285750" lvl="0" indent="-285750">
                        <a:buFont typeface="Arial" panose="020B0604020202020204" pitchFamily="34" charset="0"/>
                        <a:buChar char="•"/>
                      </a:pPr>
                      <a:r>
                        <a:rPr lang="en-US" sz="1600" b="1" kern="1200" dirty="0">
                          <a:solidFill>
                            <a:schemeClr val="lt1"/>
                          </a:solidFill>
                          <a:effectLst/>
                          <a:latin typeface="+mn-lt"/>
                          <a:ea typeface="+mn-ea"/>
                          <a:cs typeface="+mn-cs"/>
                        </a:rPr>
                        <a:t>Academic advancement of the child</a:t>
                      </a:r>
                    </a:p>
                    <a:p>
                      <a:pPr marL="285750" lvl="0" indent="-285750">
                        <a:buFont typeface="Arial" panose="020B0604020202020204" pitchFamily="34" charset="0"/>
                        <a:buChar char="•"/>
                      </a:pPr>
                      <a:r>
                        <a:rPr lang="en-US" sz="1600" b="1" kern="1200" dirty="0">
                          <a:solidFill>
                            <a:schemeClr val="lt1"/>
                          </a:solidFill>
                          <a:effectLst/>
                          <a:latin typeface="+mn-lt"/>
                          <a:ea typeface="+mn-ea"/>
                          <a:cs typeface="+mn-cs"/>
                        </a:rPr>
                        <a:t>Efforts made by schools/preschools during the pandemic</a:t>
                      </a:r>
                      <a:r>
                        <a:rPr lang="ka-GE" sz="1600" b="1" kern="1200" dirty="0">
                          <a:solidFill>
                            <a:schemeClr val="lt1"/>
                          </a:solidFill>
                          <a:effectLst/>
                          <a:latin typeface="+mn-lt"/>
                          <a:ea typeface="+mn-ea"/>
                          <a:cs typeface="+mn-cs"/>
                        </a:rPr>
                        <a:t> </a:t>
                      </a:r>
                      <a:endParaRPr lang="en-US" sz="1600" b="1" kern="1200" dirty="0">
                        <a:solidFill>
                          <a:schemeClr val="lt1"/>
                        </a:solidFill>
                        <a:effectLst/>
                        <a:latin typeface="+mn-lt"/>
                        <a:ea typeface="+mn-ea"/>
                        <a:cs typeface="+mn-cs"/>
                      </a:endParaRPr>
                    </a:p>
                    <a:p>
                      <a:r>
                        <a:rPr lang="ka-GE" sz="1600" b="1" kern="1200" dirty="0">
                          <a:solidFill>
                            <a:schemeClr val="lt1"/>
                          </a:solidFill>
                          <a:effectLst/>
                          <a:latin typeface="+mn-lt"/>
                          <a:ea typeface="+mn-ea"/>
                          <a:cs typeface="+mn-cs"/>
                        </a:rPr>
                        <a:t> </a:t>
                      </a:r>
                      <a:endParaRPr lang="en-US" sz="16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Again, statements describing positive assessments are more likely to be accepted by families who have school-age children than pre-school age children</a:t>
                      </a:r>
                      <a:r>
                        <a:rPr lang="ka-GE" sz="1600" b="1" kern="1200" dirty="0">
                          <a:solidFill>
                            <a:schemeClr val="lt1"/>
                          </a:solidFill>
                          <a:effectLst/>
                          <a:latin typeface="+mn-lt"/>
                          <a:ea typeface="+mn-ea"/>
                          <a:cs typeface="+mn-cs"/>
                        </a:rPr>
                        <a:t>.</a:t>
                      </a:r>
                      <a:endParaRPr lang="en-US" sz="1600" b="1" kern="1200" dirty="0">
                        <a:solidFill>
                          <a:schemeClr val="lt1"/>
                        </a:solidFill>
                        <a:effectLst/>
                        <a:latin typeface="+mn-lt"/>
                        <a:ea typeface="+mn-ea"/>
                        <a:cs typeface="+mn-cs"/>
                      </a:endParaRPr>
                    </a:p>
                    <a:p>
                      <a:endParaRPr lang="en-US"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185683351"/>
              </p:ext>
            </p:extLst>
          </p:nvPr>
        </p:nvGraphicFramePr>
        <p:xfrm>
          <a:off x="4191000" y="0"/>
          <a:ext cx="49530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971676846"/>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Superstitions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508284542"/>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en-US" sz="1600" b="1" kern="1200" dirty="0">
                          <a:solidFill>
                            <a:schemeClr val="lt1"/>
                          </a:solidFill>
                          <a:effectLst/>
                          <a:latin typeface="+mn-lt"/>
                          <a:ea typeface="+mn-ea"/>
                          <a:cs typeface="+mn-cs"/>
                        </a:rPr>
                        <a:t>The majority of respondents categorically disagree (score 1 on a seven-point scale) with the opinions expressed about the antiviral effect of tobacco (83%) and alcohol (73%).</a:t>
                      </a: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395946600"/>
              </p:ext>
            </p:extLst>
          </p:nvPr>
        </p:nvGraphicFramePr>
        <p:xfrm>
          <a:off x="4419600" y="0"/>
          <a:ext cx="47244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217579470"/>
              </p:ext>
            </p:extLst>
          </p:nvPr>
        </p:nvGraphicFramePr>
        <p:xfrm>
          <a:off x="152400" y="533400"/>
          <a:ext cx="4038600" cy="573977"/>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669468548"/>
                    </a:ext>
                  </a:extLst>
                </a:gridCol>
              </a:tblGrid>
              <a:tr h="0">
                <a:tc>
                  <a:txBody>
                    <a:bodyPr/>
                    <a:lstStyle/>
                    <a:p>
                      <a:pPr marL="0" marR="0" algn="ctr" defTabSz="914400" rtl="0" eaLnBrk="1" latinLnBrk="0" hangingPunct="1">
                        <a:lnSpc>
                          <a:spcPct val="107000"/>
                        </a:lnSpc>
                        <a:spcBef>
                          <a:spcPts val="0"/>
                        </a:spcBef>
                        <a:spcAft>
                          <a:spcPts val="0"/>
                        </a:spcAft>
                      </a:pPr>
                      <a:r>
                        <a:rPr lang="en-US" sz="1800" b="1" kern="1200" dirty="0">
                          <a:solidFill>
                            <a:schemeClr val="tx1"/>
                          </a:solidFill>
                          <a:effectLst/>
                          <a:latin typeface="+mn-lt"/>
                          <a:ea typeface="+mn-ea"/>
                          <a:cs typeface="+mn-cs"/>
                        </a:rPr>
                        <a:t> EMPLOYMENT</a:t>
                      </a:r>
                      <a:endParaRPr lang="ka-GE" sz="1800" b="1" kern="1200" dirty="0">
                        <a:solidFill>
                          <a:schemeClr val="tx1"/>
                        </a:solidFill>
                        <a:effectLst/>
                        <a:latin typeface="+mn-lt"/>
                        <a:ea typeface="+mn-ea"/>
                        <a:cs typeface="+mn-cs"/>
                      </a:endParaRP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269192729"/>
              </p:ext>
            </p:extLst>
          </p:nvPr>
        </p:nvGraphicFramePr>
        <p:xfrm>
          <a:off x="161192" y="1219200"/>
          <a:ext cx="4038600" cy="3458528"/>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3901855696"/>
                    </a:ext>
                  </a:extLst>
                </a:gridCol>
              </a:tblGrid>
              <a:tr h="0">
                <a:tc>
                  <a:txBody>
                    <a:bodyPr/>
                    <a:lstStyle/>
                    <a:p>
                      <a:r>
                        <a:rPr lang="en-US" sz="1100" dirty="0">
                          <a:effectLst/>
                        </a:rPr>
                        <a:t> </a:t>
                      </a:r>
                      <a:r>
                        <a:rPr lang="en-US" sz="1600" b="1" kern="1200" dirty="0">
                          <a:solidFill>
                            <a:schemeClr val="lt1"/>
                          </a:solidFill>
                          <a:effectLst/>
                          <a:latin typeface="+mn-lt"/>
                          <a:ea typeface="+mn-ea"/>
                          <a:cs typeface="+mn-cs"/>
                        </a:rPr>
                        <a:t>In all three waves, the vast majority of respondents said they did not have a paid job at the time of </a:t>
                      </a:r>
                      <a:r>
                        <a:rPr lang="en-US" sz="1600" b="1" kern="1200">
                          <a:solidFill>
                            <a:schemeClr val="lt1"/>
                          </a:solidFill>
                          <a:effectLst/>
                          <a:latin typeface="+mn-lt"/>
                          <a:ea typeface="+mn-ea"/>
                          <a:cs typeface="+mn-cs"/>
                        </a:rPr>
                        <a:t>the study</a:t>
                      </a:r>
                      <a:r>
                        <a:rPr lang="ka-GE" sz="1600" b="1" kern="1200">
                          <a:solidFill>
                            <a:schemeClr val="lt1"/>
                          </a:solidFill>
                          <a:effectLst/>
                          <a:latin typeface="+mn-lt"/>
                          <a:ea typeface="+mn-ea"/>
                          <a:cs typeface="+mn-cs"/>
                        </a:rPr>
                        <a:t>. </a:t>
                      </a:r>
                      <a:endParaRPr lang="ka-GE" sz="1600" b="1" kern="1200" dirty="0">
                        <a:solidFill>
                          <a:schemeClr val="lt1"/>
                        </a:solidFill>
                        <a:effectLst/>
                        <a:latin typeface="+mn-lt"/>
                        <a:ea typeface="+mn-ea"/>
                        <a:cs typeface="+mn-cs"/>
                      </a:endParaRPr>
                    </a:p>
                    <a:p>
                      <a:endParaRPr lang="ka-GE" sz="1600" b="1" kern="1200" dirty="0">
                        <a:solidFill>
                          <a:schemeClr val="lt1"/>
                        </a:solidFill>
                        <a:effectLst/>
                        <a:latin typeface="+mn-lt"/>
                        <a:ea typeface="+mn-ea"/>
                        <a:cs typeface="+mn-cs"/>
                      </a:endParaRPr>
                    </a:p>
                    <a:p>
                      <a:pPr algn="just">
                        <a:lnSpc>
                          <a:spcPct val="107000"/>
                        </a:lnSpc>
                        <a:spcAft>
                          <a:spcPts val="800"/>
                        </a:spcAft>
                      </a:pPr>
                      <a:r>
                        <a:rPr lang="en-US" sz="1600" b="1" dirty="0">
                          <a:ea typeface="Calibri" panose="020F0502020204030204" pitchFamily="34" charset="0"/>
                          <a:cs typeface="Calibri" panose="020F0502020204030204" pitchFamily="34" charset="0"/>
                        </a:rPr>
                        <a:t>49% (in the second wave) reported that </a:t>
                      </a:r>
                      <a:r>
                        <a:rPr lang="en-US" sz="1600" b="1">
                          <a:ea typeface="Calibri" panose="020F0502020204030204" pitchFamily="34" charset="0"/>
                          <a:cs typeface="Calibri" panose="020F0502020204030204" pitchFamily="34" charset="0"/>
                        </a:rPr>
                        <a:t>they had a </a:t>
                      </a:r>
                      <a:r>
                        <a:rPr lang="en-US" sz="1600" b="1" dirty="0">
                          <a:ea typeface="Calibri" panose="020F0502020204030204" pitchFamily="34" charset="0"/>
                          <a:cs typeface="Calibri" panose="020F0502020204030204" pitchFamily="34" charset="0"/>
                        </a:rPr>
                        <a:t>paid job before the pandemic of COVID-19.</a:t>
                      </a:r>
                    </a:p>
                    <a:p>
                      <a:pPr algn="just">
                        <a:lnSpc>
                          <a:spcPct val="107000"/>
                        </a:lnSpc>
                        <a:spcAft>
                          <a:spcPts val="800"/>
                        </a:spcAft>
                      </a:pPr>
                      <a:r>
                        <a:rPr lang="en-US" sz="1600" b="1" dirty="0">
                          <a:ea typeface="Calibri" panose="020F0502020204030204" pitchFamily="34" charset="0"/>
                          <a:cs typeface="Calibri" panose="020F0502020204030204" pitchFamily="34" charset="0"/>
                        </a:rPr>
                        <a:t>55% of the respondents employed before the pandemic, lost their jobs (second wave)</a:t>
                      </a:r>
                      <a:r>
                        <a:rPr lang="ka-GE" sz="1600" b="1" kern="1200" dirty="0">
                          <a:solidFill>
                            <a:schemeClr val="lt1"/>
                          </a:solidFill>
                          <a:latin typeface="+mn-lt"/>
                          <a:ea typeface="Calibri" panose="020F0502020204030204" pitchFamily="34" charset="0"/>
                          <a:cs typeface="Calibri" panose="020F0502020204030204" pitchFamily="34" charset="0"/>
                        </a:rPr>
                        <a:t>. </a:t>
                      </a:r>
                      <a:endParaRPr lang="ka-GE" sz="1600" b="1" kern="1200" dirty="0">
                        <a:solidFill>
                          <a:schemeClr val="lt1"/>
                        </a:solidFill>
                        <a:effectLst/>
                        <a:latin typeface="+mn-lt"/>
                        <a:ea typeface="+mn-ea"/>
                        <a:cs typeface="+mn-cs"/>
                      </a:endParaRPr>
                    </a:p>
                    <a:p>
                      <a:endParaRPr lang="ka-GE" sz="16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In the third wave, the employment rate of respondents increases somewhat.</a:t>
                      </a:r>
                      <a:endParaRPr lang="ka-GE" sz="1600" b="1" kern="1200" dirty="0">
                        <a:solidFill>
                          <a:schemeClr val="lt1"/>
                        </a:solidFill>
                        <a:effectLst/>
                        <a:latin typeface="+mn-lt"/>
                        <a:ea typeface="+mn-ea"/>
                        <a:cs typeface="+mn-cs"/>
                      </a:endParaRPr>
                    </a:p>
                    <a:p>
                      <a:endParaRPr lang="ka-GE"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133600"/>
            <a:ext cx="8229600" cy="1143000"/>
          </a:xfrm>
        </p:spPr>
        <p:txBody>
          <a:bodyPr>
            <a:normAutofit/>
          </a:bodyPr>
          <a:lstStyle/>
          <a:p>
            <a:r>
              <a:rPr lang="en-US" sz="3600" dirty="0"/>
              <a:t>Thank you for your attention</a:t>
            </a:r>
            <a:r>
              <a:rPr lang="ka-GE" sz="3600" dirty="0"/>
              <a:t>!</a:t>
            </a:r>
            <a:endParaRPr lang="en-US" sz="3600" dirty="0"/>
          </a:p>
        </p:txBody>
      </p:sp>
    </p:spTree>
    <p:extLst>
      <p:ext uri="{BB962C8B-B14F-4D97-AF65-F5344CB8AC3E}">
        <p14:creationId xmlns:p14="http://schemas.microsoft.com/office/powerpoint/2010/main" val="773536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4101819880"/>
              </p:ext>
            </p:extLst>
          </p:nvPr>
        </p:nvGraphicFramePr>
        <p:xfrm>
          <a:off x="4114800" y="0"/>
          <a:ext cx="50292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109789210"/>
              </p:ext>
            </p:extLst>
          </p:nvPr>
        </p:nvGraphicFramePr>
        <p:xfrm>
          <a:off x="152400" y="533400"/>
          <a:ext cx="4038600" cy="586994"/>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b="1" kern="1200" dirty="0">
                          <a:solidFill>
                            <a:schemeClr val="tx1"/>
                          </a:solidFill>
                          <a:effectLst/>
                          <a:latin typeface="+mn-lt"/>
                          <a:ea typeface="+mn-ea"/>
                          <a:cs typeface="+mn-cs"/>
                        </a:rPr>
                        <a:t> EMPLOYMENT</a:t>
                      </a:r>
                      <a:endParaRPr lang="ka-GE" sz="1800" b="1" kern="1200" dirty="0">
                        <a:solidFill>
                          <a:schemeClr val="tx1"/>
                        </a:solidFill>
                        <a:effectLst/>
                        <a:latin typeface="+mn-lt"/>
                        <a:ea typeface="+mn-ea"/>
                        <a:cs typeface="+mn-cs"/>
                      </a:endParaRP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577673314"/>
              </p:ext>
            </p:extLst>
          </p:nvPr>
        </p:nvGraphicFramePr>
        <p:xfrm>
          <a:off x="161192" y="1219200"/>
          <a:ext cx="4038600" cy="1752600"/>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3901855696"/>
                    </a:ext>
                  </a:extLst>
                </a:gridCol>
              </a:tblGrid>
              <a:tr h="0">
                <a:tc>
                  <a:txBody>
                    <a:bodyPr/>
                    <a:lstStyle/>
                    <a:p>
                      <a:r>
                        <a:rPr lang="en-US" sz="1100" dirty="0">
                          <a:effectLst/>
                        </a:rPr>
                        <a:t> </a:t>
                      </a:r>
                      <a:endParaRPr lang="ka-GE" sz="1800" b="1" kern="1200" dirty="0">
                        <a:solidFill>
                          <a:schemeClr val="lt1"/>
                        </a:solidFill>
                        <a:effectLst/>
                        <a:latin typeface="+mn-lt"/>
                        <a:ea typeface="+mn-ea"/>
                        <a:cs typeface="+mn-cs"/>
                      </a:endParaRPr>
                    </a:p>
                    <a:p>
                      <a:r>
                        <a:rPr lang="en-US" sz="1800" b="1" kern="1200" dirty="0">
                          <a:solidFill>
                            <a:schemeClr val="lt1"/>
                          </a:solidFill>
                          <a:effectLst/>
                          <a:latin typeface="+mn-lt"/>
                          <a:ea typeface="+mn-ea"/>
                          <a:cs typeface="+mn-cs"/>
                        </a:rPr>
                        <a:t>The pattern of growth of unemployment among the population is as follows:</a:t>
                      </a:r>
                      <a:r>
                        <a:rPr lang="ka-GE" sz="1800" b="1" kern="1200" dirty="0">
                          <a:solidFill>
                            <a:schemeClr val="lt1"/>
                          </a:solidFill>
                          <a:effectLst/>
                          <a:latin typeface="+mn-lt"/>
                          <a:ea typeface="+mn-ea"/>
                          <a:cs typeface="+mn-cs"/>
                        </a:rPr>
                        <a:t> </a:t>
                      </a:r>
                    </a:p>
                    <a:p>
                      <a:pPr marL="285750" indent="-285750">
                        <a:buFont typeface="Arial" panose="020B0604020202020204" pitchFamily="34" charset="0"/>
                        <a:buChar char="•"/>
                      </a:pPr>
                      <a:r>
                        <a:rPr lang="en-US" sz="1800" b="1" kern="1200" dirty="0">
                          <a:solidFill>
                            <a:schemeClr val="lt1"/>
                          </a:solidFill>
                          <a:effectLst/>
                          <a:latin typeface="+mn-lt"/>
                          <a:ea typeface="+mn-ea"/>
                          <a:cs typeface="+mn-cs"/>
                        </a:rPr>
                        <a:t>Increased by 21% in the first wave</a:t>
                      </a:r>
                      <a:endParaRPr lang="ka-GE" sz="1800" b="1" kern="1200" dirty="0">
                        <a:solidFill>
                          <a:schemeClr val="lt1"/>
                        </a:solidFill>
                        <a:effectLst/>
                        <a:latin typeface="+mn-lt"/>
                        <a:ea typeface="+mn-ea"/>
                        <a:cs typeface="+mn-cs"/>
                      </a:endParaRPr>
                    </a:p>
                    <a:p>
                      <a:pPr marL="285750" indent="-285750">
                        <a:buFont typeface="Arial" panose="020B0604020202020204" pitchFamily="34" charset="0"/>
                        <a:buChar char="•"/>
                      </a:pPr>
                      <a:r>
                        <a:rPr lang="en-US" sz="1800" b="1" kern="1200" dirty="0">
                          <a:solidFill>
                            <a:schemeClr val="lt1"/>
                          </a:solidFill>
                          <a:effectLst/>
                          <a:latin typeface="+mn-lt"/>
                          <a:ea typeface="+mn-ea"/>
                          <a:cs typeface="+mn-cs"/>
                        </a:rPr>
                        <a:t>In the second wave - by 29%</a:t>
                      </a:r>
                      <a:endParaRPr lang="ka-GE" sz="1800" b="1" kern="1200" dirty="0">
                        <a:solidFill>
                          <a:schemeClr val="lt1"/>
                        </a:solidFill>
                        <a:effectLst/>
                        <a:latin typeface="+mn-lt"/>
                        <a:ea typeface="+mn-ea"/>
                        <a:cs typeface="+mn-cs"/>
                      </a:endParaRPr>
                    </a:p>
                    <a:p>
                      <a:pPr marL="285750" indent="-285750">
                        <a:buFont typeface="Arial" panose="020B0604020202020204" pitchFamily="34" charset="0"/>
                        <a:buChar char="•"/>
                      </a:pPr>
                      <a:r>
                        <a:rPr lang="en-US" sz="1800" b="1" kern="1200" dirty="0">
                          <a:solidFill>
                            <a:schemeClr val="lt1"/>
                          </a:solidFill>
                          <a:effectLst/>
                          <a:latin typeface="+mn-lt"/>
                          <a:ea typeface="+mn-ea"/>
                          <a:cs typeface="+mn-cs"/>
                        </a:rPr>
                        <a:t>In the third wave - by 20%.</a:t>
                      </a:r>
                    </a:p>
                    <a:p>
                      <a:pPr marL="285750" indent="-285750">
                        <a:buFont typeface="Arial" panose="020B0604020202020204" pitchFamily="34" charset="0"/>
                        <a:buChar char="•"/>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800552037"/>
              </p:ext>
            </p:extLst>
          </p:nvPr>
        </p:nvGraphicFramePr>
        <p:xfrm>
          <a:off x="4343400" y="0"/>
          <a:ext cx="48006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76506318"/>
              </p:ext>
            </p:extLst>
          </p:nvPr>
        </p:nvGraphicFramePr>
        <p:xfrm>
          <a:off x="152400" y="533400"/>
          <a:ext cx="4038600" cy="880491"/>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effectLst/>
                        </a:rPr>
                        <a:t> </a:t>
                      </a:r>
                      <a:r>
                        <a:rPr lang="en-US" sz="1800" dirty="0">
                          <a:solidFill>
                            <a:schemeClr val="tx1"/>
                          </a:solidFill>
                          <a:effectLst/>
                        </a:rPr>
                        <a:t>Assessing own awareness about coronavirus</a:t>
                      </a:r>
                      <a:endParaRPr lang="ka-GE" sz="1800" dirty="0">
                        <a:solidFill>
                          <a:schemeClr val="tx1"/>
                        </a:solidFill>
                        <a:effectLst/>
                      </a:endParaRP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700931623"/>
              </p:ext>
            </p:extLst>
          </p:nvPr>
        </p:nvGraphicFramePr>
        <p:xfrm>
          <a:off x="152400" y="1524000"/>
          <a:ext cx="4038600" cy="2133600"/>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3901855696"/>
                    </a:ext>
                  </a:extLst>
                </a:gridCol>
              </a:tblGrid>
              <a:tr h="2133600">
                <a:tc>
                  <a:txBody>
                    <a:bodyPr/>
                    <a:lstStyle/>
                    <a:p>
                      <a:r>
                        <a:rPr lang="en-US" sz="1100" dirty="0">
                          <a:effectLst/>
                        </a:rPr>
                        <a:t> </a:t>
                      </a:r>
                      <a:endParaRPr lang="ka-GE" sz="1800" b="1" kern="1200" dirty="0">
                        <a:solidFill>
                          <a:schemeClr val="lt1"/>
                        </a:solidFill>
                        <a:effectLst/>
                        <a:latin typeface="+mn-lt"/>
                        <a:ea typeface="+mn-ea"/>
                        <a:cs typeface="+mn-cs"/>
                      </a:endParaRPr>
                    </a:p>
                    <a:p>
                      <a:r>
                        <a:rPr lang="en-US" sz="1800" b="1" kern="1200" dirty="0">
                          <a:solidFill>
                            <a:schemeClr val="lt1"/>
                          </a:solidFill>
                          <a:effectLst/>
                          <a:latin typeface="+mn-lt"/>
                          <a:ea typeface="+mn-ea"/>
                          <a:cs typeface="+mn-cs"/>
                        </a:rPr>
                        <a:t>Respondents of all three </a:t>
                      </a:r>
                      <a:r>
                        <a:rPr lang="en-US" sz="1800" b="1" kern="1200">
                          <a:solidFill>
                            <a:schemeClr val="lt1"/>
                          </a:solidFill>
                          <a:effectLst/>
                          <a:latin typeface="+mn-lt"/>
                          <a:ea typeface="+mn-ea"/>
                          <a:cs typeface="+mn-cs"/>
                        </a:rPr>
                        <a:t>waves rate themselves highly </a:t>
                      </a:r>
                      <a:r>
                        <a:rPr lang="en-US" sz="1800" b="1" kern="1200" dirty="0">
                          <a:solidFill>
                            <a:schemeClr val="lt1"/>
                          </a:solidFill>
                          <a:effectLst/>
                          <a:latin typeface="+mn-lt"/>
                          <a:ea typeface="+mn-ea"/>
                          <a:cs typeface="+mn-cs"/>
                        </a:rPr>
                        <a:t>when they assess their level of awareness about the new coronavirus and its spread.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355020035"/>
              </p:ext>
            </p:extLst>
          </p:nvPr>
        </p:nvGraphicFramePr>
        <p:xfrm>
          <a:off x="152400" y="533400"/>
          <a:ext cx="4038600" cy="586994"/>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effectLst/>
                        </a:rPr>
                        <a:t> </a:t>
                      </a:r>
                      <a:r>
                        <a:rPr lang="en-US" sz="1800" dirty="0">
                          <a:solidFill>
                            <a:schemeClr val="tx1"/>
                          </a:solidFill>
                          <a:effectLst/>
                        </a:rPr>
                        <a:t>Objective indicators of awareness</a:t>
                      </a:r>
                      <a:endParaRPr lang="ka-GE" sz="1800" dirty="0">
                        <a:solidFill>
                          <a:schemeClr val="tx1"/>
                        </a:solidFill>
                        <a:effectLst/>
                      </a:endParaRP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894398049"/>
              </p:ext>
            </p:extLst>
          </p:nvPr>
        </p:nvGraphicFramePr>
        <p:xfrm>
          <a:off x="152400" y="1219200"/>
          <a:ext cx="4038600" cy="4328160"/>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3901855696"/>
                    </a:ext>
                  </a:extLst>
                </a:gridCol>
              </a:tblGrid>
              <a:tr h="2133600">
                <a:tc>
                  <a:txBody>
                    <a:bodyPr/>
                    <a:lstStyle/>
                    <a:p>
                      <a:r>
                        <a:rPr lang="en-US" sz="1100" dirty="0">
                          <a:effectLst/>
                        </a:rPr>
                        <a:t> </a:t>
                      </a:r>
                      <a:r>
                        <a:rPr lang="en-US" sz="1400" b="1" kern="1200">
                          <a:solidFill>
                            <a:schemeClr val="lt1"/>
                          </a:solidFill>
                          <a:effectLst/>
                          <a:latin typeface="+mn-lt"/>
                          <a:ea typeface="+mn-ea"/>
                          <a:cs typeface="+mn-cs"/>
                        </a:rPr>
                        <a:t>High self-rating </a:t>
                      </a:r>
                      <a:r>
                        <a:rPr lang="en-US" sz="1400" b="1" kern="1200" dirty="0">
                          <a:solidFill>
                            <a:schemeClr val="lt1"/>
                          </a:solidFill>
                          <a:effectLst/>
                          <a:latin typeface="+mn-lt"/>
                          <a:ea typeface="+mn-ea"/>
                          <a:cs typeface="+mn-cs"/>
                        </a:rPr>
                        <a:t>has an objective basis: the vast majority of respondents correctly define:</a:t>
                      </a:r>
                      <a:endParaRPr lang="ka-GE" sz="1400" b="1" kern="1200" dirty="0">
                        <a:solidFill>
                          <a:schemeClr val="lt1"/>
                        </a:solidFill>
                        <a:effectLst/>
                        <a:latin typeface="+mn-lt"/>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kern="1200" dirty="0">
                          <a:solidFill>
                            <a:schemeClr val="lt1"/>
                          </a:solidFill>
                          <a:effectLst/>
                          <a:latin typeface="+mn-lt"/>
                          <a:ea typeface="+mn-ea"/>
                          <a:cs typeface="+mn-cs"/>
                        </a:rPr>
                        <a:t>Risk groups</a:t>
                      </a:r>
                      <a:endParaRPr lang="ka-GE" sz="1400" b="1" kern="1200" dirty="0">
                        <a:solidFill>
                          <a:schemeClr val="lt1"/>
                        </a:solidFill>
                        <a:effectLst/>
                        <a:latin typeface="+mn-lt"/>
                        <a:ea typeface="+mn-ea"/>
                        <a:cs typeface="+mn-cs"/>
                      </a:endParaRPr>
                    </a:p>
                    <a:p>
                      <a:pPr marL="285750" indent="-285750">
                        <a:buFont typeface="Arial" panose="020B0604020202020204" pitchFamily="34" charset="0"/>
                        <a:buChar char="•"/>
                      </a:pPr>
                      <a:r>
                        <a:rPr lang="en-US" sz="1400" b="1" kern="1200" dirty="0">
                          <a:solidFill>
                            <a:schemeClr val="lt1"/>
                          </a:solidFill>
                          <a:effectLst/>
                          <a:latin typeface="+mn-lt"/>
                          <a:ea typeface="+mn-ea"/>
                          <a:cs typeface="+mn-cs"/>
                        </a:rPr>
                        <a:t>Symptoms of infection</a:t>
                      </a:r>
                      <a:endParaRPr lang="ka-GE" sz="1400" b="1" kern="1200" dirty="0">
                        <a:solidFill>
                          <a:schemeClr val="lt1"/>
                        </a:solidFill>
                        <a:effectLst/>
                        <a:latin typeface="+mn-lt"/>
                        <a:ea typeface="+mn-ea"/>
                        <a:cs typeface="+mn-cs"/>
                      </a:endParaRPr>
                    </a:p>
                    <a:p>
                      <a:pPr marL="285750" indent="-285750">
                        <a:buFont typeface="Arial" panose="020B0604020202020204" pitchFamily="34" charset="0"/>
                        <a:buChar char="•"/>
                      </a:pPr>
                      <a:r>
                        <a:rPr lang="en-US" sz="1400" b="1" kern="1200" dirty="0">
                          <a:solidFill>
                            <a:schemeClr val="lt1"/>
                          </a:solidFill>
                          <a:effectLst/>
                          <a:latin typeface="+mn-lt"/>
                          <a:ea typeface="+mn-ea"/>
                          <a:cs typeface="+mn-cs"/>
                        </a:rPr>
                        <a:t>Risky behaviors</a:t>
                      </a:r>
                      <a:endParaRPr lang="ka-GE" sz="1400" b="1" kern="1200" dirty="0">
                        <a:solidFill>
                          <a:schemeClr val="lt1"/>
                        </a:solidFill>
                        <a:effectLst/>
                        <a:latin typeface="+mn-lt"/>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kern="1200" dirty="0">
                          <a:solidFill>
                            <a:schemeClr val="lt1"/>
                          </a:solidFill>
                          <a:effectLst/>
                          <a:latin typeface="+mn-lt"/>
                          <a:ea typeface="+mn-ea"/>
                          <a:cs typeface="+mn-cs"/>
                        </a:rPr>
                        <a:t>Ways of spreading the virus</a:t>
                      </a:r>
                      <a:r>
                        <a:rPr lang="ka-GE" sz="1400" b="1" kern="1200" dirty="0">
                          <a:solidFill>
                            <a:schemeClr val="lt1"/>
                          </a:solidFill>
                          <a:effectLst/>
                          <a:latin typeface="+mn-lt"/>
                          <a:ea typeface="+mn-ea"/>
                          <a:cs typeface="+mn-cs"/>
                        </a:rPr>
                        <a:t> </a:t>
                      </a:r>
                    </a:p>
                    <a:p>
                      <a:pPr marL="285750" indent="-285750">
                        <a:buFont typeface="Arial" panose="020B0604020202020204" pitchFamily="34" charset="0"/>
                        <a:buChar char="•"/>
                      </a:pPr>
                      <a:r>
                        <a:rPr lang="en-US" sz="1400" b="1" kern="1200" dirty="0">
                          <a:solidFill>
                            <a:schemeClr val="lt1"/>
                          </a:solidFill>
                          <a:effectLst/>
                          <a:latin typeface="+mn-lt"/>
                          <a:ea typeface="+mn-ea"/>
                          <a:cs typeface="+mn-cs"/>
                        </a:rPr>
                        <a:t>Ways of prevention</a:t>
                      </a:r>
                      <a:r>
                        <a:rPr lang="ka-GE" sz="1400" b="1" kern="1200" dirty="0">
                          <a:solidFill>
                            <a:schemeClr val="lt1"/>
                          </a:solidFill>
                          <a:effectLst/>
                          <a:latin typeface="+mn-lt"/>
                          <a:ea typeface="+mn-ea"/>
                          <a:cs typeface="+mn-cs"/>
                        </a:rPr>
                        <a:t>.</a:t>
                      </a:r>
                    </a:p>
                    <a:p>
                      <a:pPr marL="285750" indent="-285750">
                        <a:buFont typeface="Arial" panose="020B0604020202020204" pitchFamily="34" charset="0"/>
                        <a:buChar char="•"/>
                      </a:pPr>
                      <a:endParaRPr lang="ka-GE" sz="1400" b="1" kern="1200" dirty="0">
                        <a:solidFill>
                          <a:schemeClr val="bg1"/>
                        </a:solidFill>
                        <a:effectLst/>
                        <a:latin typeface="+mn-lt"/>
                        <a:ea typeface="+mn-ea"/>
                        <a:cs typeface="+mn-cs"/>
                      </a:endParaRPr>
                    </a:p>
                    <a:p>
                      <a:pPr marL="0" indent="0">
                        <a:buFont typeface="Arial" panose="020B0604020202020204" pitchFamily="34" charset="0"/>
                        <a:buNone/>
                      </a:pPr>
                      <a:r>
                        <a:rPr lang="en-US" sz="1400" b="1" kern="1200" dirty="0">
                          <a:solidFill>
                            <a:schemeClr val="bg1"/>
                          </a:solidFill>
                          <a:effectLst/>
                          <a:latin typeface="+mn-lt"/>
                          <a:ea typeface="+mn-ea"/>
                          <a:cs typeface="+mn-cs"/>
                        </a:rPr>
                        <a:t>However, there are some gaps in the respondents’ awareness in all three waves:</a:t>
                      </a:r>
                      <a:endParaRPr lang="ka-GE" sz="1400" b="1" kern="1200" baseline="0" dirty="0">
                        <a:solidFill>
                          <a:schemeClr val="bg1"/>
                        </a:solidFill>
                        <a:effectLst/>
                        <a:latin typeface="+mn-lt"/>
                        <a:ea typeface="+mn-ea"/>
                        <a:cs typeface="+mn-cs"/>
                      </a:endParaRPr>
                    </a:p>
                    <a:p>
                      <a:pPr marL="285750" indent="-285750">
                        <a:buFont typeface="Arial" panose="020B0604020202020204" pitchFamily="34" charset="0"/>
                        <a:buChar char="•"/>
                      </a:pPr>
                      <a:r>
                        <a:rPr lang="en-US" sz="1400" b="1" kern="1200" baseline="0" dirty="0">
                          <a:solidFill>
                            <a:schemeClr val="bg1"/>
                          </a:solidFill>
                          <a:effectLst/>
                          <a:latin typeface="+mn-lt"/>
                          <a:ea typeface="+mn-ea"/>
                          <a:cs typeface="+mn-cs"/>
                        </a:rPr>
                        <a:t>On average, 27% either think there is a medicine/vaccine </a:t>
                      </a:r>
                      <a:r>
                        <a:rPr lang="en-US" sz="1400" b="1" kern="1200" baseline="0">
                          <a:solidFill>
                            <a:schemeClr val="bg1"/>
                          </a:solidFill>
                          <a:effectLst/>
                          <a:latin typeface="+mn-lt"/>
                          <a:ea typeface="+mn-ea"/>
                          <a:cs typeface="+mn-cs"/>
                        </a:rPr>
                        <a:t>for the coronavirus </a:t>
                      </a:r>
                      <a:r>
                        <a:rPr lang="en-US" sz="1400" b="1" kern="1200" baseline="0" dirty="0">
                          <a:solidFill>
                            <a:schemeClr val="bg1"/>
                          </a:solidFill>
                          <a:effectLst/>
                          <a:latin typeface="+mn-lt"/>
                          <a:ea typeface="+mn-ea"/>
                          <a:cs typeface="+mn-cs"/>
                        </a:rPr>
                        <a:t>or know nothing about it</a:t>
                      </a:r>
                      <a:endParaRPr lang="ka-GE" sz="1400" b="1" kern="1200" dirty="0">
                        <a:solidFill>
                          <a:schemeClr val="bg1"/>
                        </a:solidFill>
                        <a:effectLst/>
                        <a:latin typeface="+mn-lt"/>
                        <a:ea typeface="+mn-ea"/>
                        <a:cs typeface="+mn-cs"/>
                      </a:endParaRPr>
                    </a:p>
                    <a:p>
                      <a:pPr marL="285750" indent="-285750">
                        <a:buFont typeface="Arial" panose="020B0604020202020204" pitchFamily="34" charset="0"/>
                        <a:buChar char="•"/>
                      </a:pPr>
                      <a:r>
                        <a:rPr lang="en-US" sz="1400" b="1" kern="1200" dirty="0">
                          <a:solidFill>
                            <a:schemeClr val="bg1"/>
                          </a:solidFill>
                          <a:effectLst/>
                          <a:latin typeface="+mn-lt"/>
                          <a:ea typeface="+mn-ea"/>
                          <a:cs typeface="+mn-cs"/>
                        </a:rPr>
                        <a:t>On average, a third say they do not know whether the infection is transmitted by fecal-oral route, while another 16% think it is not</a:t>
                      </a:r>
                      <a:endParaRPr lang="ka-GE" sz="1400" b="1" kern="1200" dirty="0">
                        <a:solidFill>
                          <a:schemeClr val="bg1"/>
                        </a:solidFill>
                        <a:effectLst/>
                        <a:latin typeface="+mn-lt"/>
                        <a:ea typeface="+mn-ea"/>
                        <a:cs typeface="+mn-cs"/>
                      </a:endParaRPr>
                    </a:p>
                    <a:p>
                      <a:pPr marL="285750" indent="-285750">
                        <a:buFont typeface="Arial" panose="020B0604020202020204" pitchFamily="34" charset="0"/>
                        <a:buChar char="•"/>
                      </a:pPr>
                      <a:r>
                        <a:rPr lang="en-US" sz="1400" b="1" kern="1200" dirty="0">
                          <a:solidFill>
                            <a:schemeClr val="bg1"/>
                          </a:solidFill>
                          <a:effectLst/>
                          <a:latin typeface="+mn-lt"/>
                          <a:ea typeface="+mn-ea"/>
                          <a:cs typeface="+mn-cs"/>
                        </a:rPr>
                        <a:t>In all three waves, most believe that infants, children aged 1-5, and pregnant women are at risk</a:t>
                      </a:r>
                      <a:endParaRPr lang="ka-GE" sz="1400" b="1" kern="1200" dirty="0">
                        <a:solidFill>
                          <a:schemeClr val="bg1"/>
                        </a:solidFill>
                        <a:effectLst/>
                        <a:latin typeface="+mn-lt"/>
                        <a:ea typeface="+mn-ea"/>
                        <a:cs typeface="+mn-cs"/>
                      </a:endParaRPr>
                    </a:p>
                    <a:p>
                      <a:pPr marL="0" indent="0">
                        <a:buFont typeface="Arial" panose="020B0604020202020204" pitchFamily="34" charset="0"/>
                        <a:buNone/>
                      </a:pPr>
                      <a:endParaRPr lang="ka-GE" sz="18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graphicFrame>
        <p:nvGraphicFramePr>
          <p:cNvPr id="6" name="Chart 5"/>
          <p:cNvGraphicFramePr/>
          <p:nvPr>
            <p:extLst>
              <p:ext uri="{D42A27DB-BD31-4B8C-83A1-F6EECF244321}">
                <p14:modId xmlns:p14="http://schemas.microsoft.com/office/powerpoint/2010/main" val="1293409007"/>
              </p:ext>
            </p:extLst>
          </p:nvPr>
        </p:nvGraphicFramePr>
        <p:xfrm>
          <a:off x="4419600" y="0"/>
          <a:ext cx="4724400" cy="6858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0-#ppt_w/2"/>
                                          </p:val>
                                        </p:tav>
                                        <p:tav tm="100000">
                                          <p:val>
                                            <p:strVal val="#ppt_x"/>
                                          </p:val>
                                        </p:tav>
                                      </p:tavLst>
                                    </p:anim>
                                    <p:anim calcmode="lin" valueType="num">
                                      <p:cBhvr additive="base">
                                        <p:cTn id="20"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141556244"/>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Objective indicators of awareness</a:t>
                      </a:r>
                      <a:r>
                        <a:rPr lang="ka-GE" sz="1800" dirty="0">
                          <a:solidFill>
                            <a:schemeClr val="tx1"/>
                          </a:solidFill>
                          <a:effectLst/>
                          <a:latin typeface="+mn-lt"/>
                          <a:ea typeface="+mn-ea"/>
                          <a:cs typeface="+mn-cs"/>
                        </a:rPr>
                        <a:t> </a:t>
                      </a:r>
                      <a:r>
                        <a:rPr lang="ka-GE" sz="1400" b="0" baseline="0" dirty="0">
                          <a:solidFill>
                            <a:schemeClr val="tx1"/>
                          </a:solidFill>
                          <a:effectLst/>
                          <a:latin typeface="+mn-lt"/>
                          <a:ea typeface="+mn-ea"/>
                          <a:cs typeface="+mn-cs"/>
                        </a:rPr>
                        <a:t>(</a:t>
                      </a:r>
                      <a:r>
                        <a:rPr lang="en-US" sz="1400" b="0" baseline="0" dirty="0">
                          <a:solidFill>
                            <a:schemeClr val="tx1"/>
                          </a:solidFill>
                          <a:effectLst/>
                          <a:latin typeface="+mn-lt"/>
                          <a:ea typeface="+mn-ea"/>
                          <a:cs typeface="+mn-cs"/>
                        </a:rPr>
                        <a:t>regression analysis</a:t>
                      </a:r>
                      <a:r>
                        <a:rPr lang="ka-GE" sz="1400" b="0" baseline="0" dirty="0">
                          <a:solidFill>
                            <a:schemeClr val="tx1"/>
                          </a:solidFill>
                          <a:effectLst/>
                          <a:latin typeface="+mn-lt"/>
                          <a:ea typeface="+mn-ea"/>
                          <a:cs typeface="+mn-cs"/>
                        </a:rPr>
                        <a:t>)</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796114651"/>
              </p:ext>
            </p:extLst>
          </p:nvPr>
        </p:nvGraphicFramePr>
        <p:xfrm>
          <a:off x="152400" y="914400"/>
          <a:ext cx="8610600" cy="2743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2743200">
                <a:tc>
                  <a:txBody>
                    <a:bodyPr/>
                    <a:lstStyle/>
                    <a:p>
                      <a:pPr lvl="0"/>
                      <a:r>
                        <a:rPr lang="en-US" sz="1300" b="1" kern="1200" dirty="0">
                          <a:solidFill>
                            <a:schemeClr val="tx1"/>
                          </a:solidFill>
                          <a:effectLst/>
                          <a:latin typeface="+mn-lt"/>
                          <a:ea typeface="+mn-ea"/>
                          <a:cs typeface="+mn-cs"/>
                        </a:rPr>
                        <a:t>The more frequently respondents use information sources, </a:t>
                      </a:r>
                      <a:r>
                        <a:rPr lang="en-US" sz="1300" b="1" kern="1200">
                          <a:solidFill>
                            <a:schemeClr val="tx1"/>
                          </a:solidFill>
                          <a:effectLst/>
                          <a:latin typeface="+mn-lt"/>
                          <a:ea typeface="+mn-ea"/>
                          <a:cs typeface="+mn-cs"/>
                        </a:rPr>
                        <a:t>the more aware they are </a:t>
                      </a:r>
                      <a:r>
                        <a:rPr lang="en-US" sz="1300" b="1" kern="1200" dirty="0">
                          <a:solidFill>
                            <a:schemeClr val="tx1"/>
                          </a:solidFill>
                          <a:effectLst/>
                          <a:latin typeface="+mn-lt"/>
                          <a:ea typeface="+mn-ea"/>
                          <a:cs typeface="+mn-cs"/>
                        </a:rPr>
                        <a:t>about virus-related issues.</a:t>
                      </a:r>
                    </a:p>
                    <a:p>
                      <a:pPr lvl="0"/>
                      <a:endParaRPr lang="ka-GE" sz="1300" b="1" kern="1200" dirty="0">
                        <a:solidFill>
                          <a:schemeClr val="tx1"/>
                        </a:solidFill>
                        <a:effectLst/>
                        <a:latin typeface="+mn-lt"/>
                        <a:ea typeface="+mn-ea"/>
                        <a:cs typeface="+mn-cs"/>
                      </a:endParaRPr>
                    </a:p>
                    <a:p>
                      <a:pPr marL="0" lvl="0" algn="l" defTabSz="914400" rtl="0" eaLnBrk="1" latinLnBrk="0" hangingPunct="1"/>
                      <a:r>
                        <a:rPr lang="en-US" sz="1300" b="1" kern="1200">
                          <a:solidFill>
                            <a:schemeClr val="tx1"/>
                          </a:solidFill>
                          <a:effectLst/>
                          <a:latin typeface="+mn-lt"/>
                          <a:ea typeface="+mn-ea"/>
                          <a:cs typeface="+mn-cs"/>
                        </a:rPr>
                        <a:t>The older the repondents are, the more they </a:t>
                      </a:r>
                      <a:r>
                        <a:rPr lang="en-US" sz="1300" b="1" kern="1200" dirty="0">
                          <a:solidFill>
                            <a:schemeClr val="tx1"/>
                          </a:solidFill>
                          <a:effectLst/>
                          <a:latin typeface="+mn-lt"/>
                          <a:ea typeface="+mn-ea"/>
                          <a:cs typeface="+mn-cs"/>
                        </a:rPr>
                        <a:t>fail to identify the right behaviors.</a:t>
                      </a:r>
                      <a:r>
                        <a:rPr lang="ka-GE" sz="1300" b="1" kern="1200" dirty="0">
                          <a:solidFill>
                            <a:schemeClr val="tx1"/>
                          </a:solidFill>
                          <a:effectLst/>
                          <a:latin typeface="+mn-lt"/>
                          <a:ea typeface="+mn-ea"/>
                          <a:cs typeface="+mn-cs"/>
                        </a:rPr>
                        <a:t> </a:t>
                      </a:r>
                      <a:endParaRPr lang="en-US" sz="1300" b="1" kern="1200" dirty="0">
                        <a:solidFill>
                          <a:schemeClr val="tx1"/>
                        </a:solidFill>
                        <a:effectLst/>
                        <a:latin typeface="+mn-lt"/>
                        <a:ea typeface="+mn-ea"/>
                        <a:cs typeface="+mn-cs"/>
                      </a:endParaRPr>
                    </a:p>
                    <a:p>
                      <a:pPr marL="0" lvl="0" algn="l" defTabSz="914400" rtl="0" eaLnBrk="1" latinLnBrk="0" hangingPunct="1"/>
                      <a:endParaRPr lang="ka-GE" sz="1300" b="1" kern="1200" dirty="0">
                        <a:solidFill>
                          <a:schemeClr val="tx1"/>
                        </a:solidFill>
                        <a:effectLst/>
                        <a:latin typeface="+mn-lt"/>
                        <a:ea typeface="+mn-ea"/>
                        <a:cs typeface="+mn-cs"/>
                      </a:endParaRPr>
                    </a:p>
                    <a:p>
                      <a:pPr marL="0" lvl="0" algn="l" defTabSz="914400" rtl="0" eaLnBrk="1" latinLnBrk="0" hangingPunct="1"/>
                      <a:r>
                        <a:rPr lang="en-US" sz="1300" b="1" kern="1200" dirty="0">
                          <a:solidFill>
                            <a:schemeClr val="tx1"/>
                          </a:solidFill>
                          <a:effectLst/>
                          <a:latin typeface="+mn-lt"/>
                          <a:ea typeface="+mn-ea"/>
                          <a:cs typeface="+mn-cs"/>
                        </a:rPr>
                        <a:t>Living in rural settlements has a negative impact on awareness of preventive measures. </a:t>
                      </a:r>
                      <a:endParaRPr lang="ka-GE" sz="1300" b="1" kern="1200" dirty="0">
                        <a:solidFill>
                          <a:schemeClr val="tx1"/>
                        </a:solidFill>
                        <a:effectLst/>
                        <a:latin typeface="+mn-lt"/>
                        <a:ea typeface="+mn-ea"/>
                        <a:cs typeface="+mn-cs"/>
                      </a:endParaRPr>
                    </a:p>
                    <a:p>
                      <a:pPr marL="0" lvl="0" algn="l" defTabSz="914400" rtl="0" eaLnBrk="1" latinLnBrk="0" hangingPunct="1"/>
                      <a:endParaRPr lang="ka-GE" sz="1300" b="1" kern="1200" dirty="0">
                        <a:solidFill>
                          <a:schemeClr val="tx1"/>
                        </a:solidFill>
                        <a:effectLst/>
                        <a:latin typeface="+mn-lt"/>
                        <a:ea typeface="+mn-ea"/>
                        <a:cs typeface="+mn-cs"/>
                      </a:endParaRPr>
                    </a:p>
                    <a:p>
                      <a:r>
                        <a:rPr lang="en-US" sz="1300" b="1" kern="1200" dirty="0">
                          <a:solidFill>
                            <a:schemeClr val="tx1"/>
                          </a:solidFill>
                          <a:effectLst/>
                          <a:latin typeface="+mn-lt"/>
                          <a:ea typeface="+mn-ea"/>
                          <a:cs typeface="+mn-cs"/>
                        </a:rPr>
                        <a:t>Respondents who thought the virus was close to them appeared to be better informed than those who thought the virus was far from them. </a:t>
                      </a:r>
                      <a:r>
                        <a:rPr lang="ka-GE" sz="1300" b="1" kern="1200" dirty="0">
                          <a:solidFill>
                            <a:schemeClr val="tx1"/>
                          </a:solidFill>
                          <a:effectLst/>
                          <a:latin typeface="+mn-lt"/>
                          <a:ea typeface="+mn-ea"/>
                          <a:cs typeface="+mn-cs"/>
                        </a:rPr>
                        <a:t> </a:t>
                      </a:r>
                    </a:p>
                    <a:p>
                      <a:r>
                        <a:rPr lang="ka-GE" sz="1300" b="1" kern="1200" dirty="0">
                          <a:solidFill>
                            <a:schemeClr val="tx1"/>
                          </a:solidFill>
                          <a:effectLst/>
                          <a:latin typeface="+mn-lt"/>
                          <a:ea typeface="+mn-ea"/>
                          <a:cs typeface="+mn-cs"/>
                        </a:rPr>
                        <a:t> </a:t>
                      </a:r>
                      <a:endParaRPr lang="en-US" sz="1300" b="1" kern="1200" dirty="0">
                        <a:solidFill>
                          <a:schemeClr val="tx1"/>
                        </a:solidFill>
                        <a:effectLst/>
                        <a:latin typeface="+mn-lt"/>
                        <a:ea typeface="+mn-ea"/>
                        <a:cs typeface="+mn-cs"/>
                      </a:endParaRPr>
                    </a:p>
                    <a:p>
                      <a:r>
                        <a:rPr lang="en-US" sz="1300" b="1" kern="1200" dirty="0">
                          <a:solidFill>
                            <a:schemeClr val="tx1"/>
                          </a:solidFill>
                          <a:effectLst/>
                          <a:latin typeface="+mn-lt"/>
                          <a:ea typeface="+mn-ea"/>
                          <a:cs typeface="+mn-cs"/>
                        </a:rPr>
                        <a:t>Confidence in the medical sector has a positive effect on identifying the right preventive measures.</a:t>
                      </a:r>
                    </a:p>
                    <a:p>
                      <a:pPr marL="0" lvl="0" algn="l" defTabSz="914400" rtl="0" eaLnBrk="1" latinLnBrk="0" hangingPunct="1"/>
                      <a:endParaRPr lang="en-US" sz="1200" b="1" kern="1200" dirty="0">
                        <a:solidFill>
                          <a:schemeClr val="tx1"/>
                        </a:solidFill>
                        <a:effectLst/>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215463541"/>
              </p:ext>
            </p:extLst>
          </p:nvPr>
        </p:nvGraphicFramePr>
        <p:xfrm>
          <a:off x="304799" y="3634740"/>
          <a:ext cx="8381997" cy="2448018"/>
        </p:xfrm>
        <a:graphic>
          <a:graphicData uri="http://schemas.openxmlformats.org/drawingml/2006/table">
            <a:tbl>
              <a:tblPr firstRow="1" firstCol="1" bandRow="1">
                <a:tableStyleId>{5C22544A-7EE6-4342-B048-85BDC9FD1C3A}</a:tableStyleId>
              </a:tblPr>
              <a:tblGrid>
                <a:gridCol w="1338814">
                  <a:extLst>
                    <a:ext uri="{9D8B030D-6E8A-4147-A177-3AD203B41FA5}">
                      <a16:colId xmlns:a16="http://schemas.microsoft.com/office/drawing/2014/main" val="987741885"/>
                    </a:ext>
                  </a:extLst>
                </a:gridCol>
                <a:gridCol w="990498">
                  <a:extLst>
                    <a:ext uri="{9D8B030D-6E8A-4147-A177-3AD203B41FA5}">
                      <a16:colId xmlns:a16="http://schemas.microsoft.com/office/drawing/2014/main" val="3135443443"/>
                    </a:ext>
                  </a:extLst>
                </a:gridCol>
                <a:gridCol w="871089">
                  <a:extLst>
                    <a:ext uri="{9D8B030D-6E8A-4147-A177-3AD203B41FA5}">
                      <a16:colId xmlns:a16="http://schemas.microsoft.com/office/drawing/2014/main" val="1563276099"/>
                    </a:ext>
                  </a:extLst>
                </a:gridCol>
                <a:gridCol w="533400">
                  <a:extLst>
                    <a:ext uri="{9D8B030D-6E8A-4147-A177-3AD203B41FA5}">
                      <a16:colId xmlns:a16="http://schemas.microsoft.com/office/drawing/2014/main" val="3965375786"/>
                    </a:ext>
                  </a:extLst>
                </a:gridCol>
                <a:gridCol w="990600">
                  <a:extLst>
                    <a:ext uri="{9D8B030D-6E8A-4147-A177-3AD203B41FA5}">
                      <a16:colId xmlns:a16="http://schemas.microsoft.com/office/drawing/2014/main" val="3989054388"/>
                    </a:ext>
                  </a:extLst>
                </a:gridCol>
                <a:gridCol w="838200">
                  <a:extLst>
                    <a:ext uri="{9D8B030D-6E8A-4147-A177-3AD203B41FA5}">
                      <a16:colId xmlns:a16="http://schemas.microsoft.com/office/drawing/2014/main" val="3188294355"/>
                    </a:ext>
                  </a:extLst>
                </a:gridCol>
                <a:gridCol w="533400">
                  <a:extLst>
                    <a:ext uri="{9D8B030D-6E8A-4147-A177-3AD203B41FA5}">
                      <a16:colId xmlns:a16="http://schemas.microsoft.com/office/drawing/2014/main" val="1918061268"/>
                    </a:ext>
                  </a:extLst>
                </a:gridCol>
                <a:gridCol w="1044872">
                  <a:extLst>
                    <a:ext uri="{9D8B030D-6E8A-4147-A177-3AD203B41FA5}">
                      <a16:colId xmlns:a16="http://schemas.microsoft.com/office/drawing/2014/main" val="961176023"/>
                    </a:ext>
                  </a:extLst>
                </a:gridCol>
                <a:gridCol w="707841">
                  <a:extLst>
                    <a:ext uri="{9D8B030D-6E8A-4147-A177-3AD203B41FA5}">
                      <a16:colId xmlns:a16="http://schemas.microsoft.com/office/drawing/2014/main" val="945400717"/>
                    </a:ext>
                  </a:extLst>
                </a:gridCol>
                <a:gridCol w="533283">
                  <a:extLst>
                    <a:ext uri="{9D8B030D-6E8A-4147-A177-3AD203B41FA5}">
                      <a16:colId xmlns:a16="http://schemas.microsoft.com/office/drawing/2014/main" val="1724701938"/>
                    </a:ext>
                  </a:extLst>
                </a:gridCol>
              </a:tblGrid>
              <a:tr h="274635">
                <a:tc rowSpan="2">
                  <a:txBody>
                    <a:bodyPr/>
                    <a:lstStyle/>
                    <a:p>
                      <a:pPr marL="0" marR="0" algn="ctr">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3">
                  <a:txBody>
                    <a:bodyPr/>
                    <a:lstStyle/>
                    <a:p>
                      <a:pPr marL="0" marR="0" algn="ctr">
                        <a:lnSpc>
                          <a:spcPct val="107000"/>
                        </a:lnSpc>
                        <a:spcBef>
                          <a:spcPts val="0"/>
                        </a:spcBef>
                        <a:spcAft>
                          <a:spcPts val="0"/>
                        </a:spcAft>
                      </a:pPr>
                      <a:r>
                        <a:rPr lang="en-US" sz="1000" dirty="0">
                          <a:effectLst/>
                        </a:rPr>
                        <a:t>Awareness of COVID-19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gridSpan="3">
                  <a:txBody>
                    <a:bodyPr/>
                    <a:lstStyle/>
                    <a:p>
                      <a:pPr marL="0" marR="0" algn="ctr">
                        <a:lnSpc>
                          <a:spcPct val="107000"/>
                        </a:lnSpc>
                        <a:spcBef>
                          <a:spcPts val="0"/>
                        </a:spcBef>
                        <a:spcAft>
                          <a:spcPts val="0"/>
                        </a:spcAft>
                      </a:pPr>
                      <a:r>
                        <a:rPr lang="en-US" sz="1000">
                          <a:effectLst/>
                        </a:rPr>
                        <a:t>Proper identification</a:t>
                      </a:r>
                      <a:r>
                        <a:rPr lang="en-US" sz="1000" baseline="0">
                          <a:effectLst/>
                        </a:rPr>
                        <a:t> of</a:t>
                      </a:r>
                      <a:r>
                        <a:rPr lang="en-US" sz="1000">
                          <a:effectLst/>
                        </a:rPr>
                        <a:t> protective </a:t>
                      </a:r>
                      <a:r>
                        <a:rPr lang="en-US" sz="1000" dirty="0">
                          <a:effectLst/>
                        </a:rPr>
                        <a:t>measures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gridSpan="3">
                  <a:txBody>
                    <a:bodyPr/>
                    <a:lstStyle/>
                    <a:p>
                      <a:pPr marL="0" marR="0" algn="ctr">
                        <a:lnSpc>
                          <a:spcPct val="107000"/>
                        </a:lnSpc>
                        <a:spcBef>
                          <a:spcPts val="0"/>
                        </a:spcBef>
                        <a:spcAft>
                          <a:spcPts val="0"/>
                        </a:spcAft>
                      </a:pPr>
                      <a:r>
                        <a:rPr lang="en-US" sz="1000" dirty="0">
                          <a:effectLst/>
                        </a:rPr>
                        <a:t>Considering wrong activities as right ones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96553044"/>
                  </a:ext>
                </a:extLst>
              </a:tr>
              <a:tr h="295169">
                <a:tc vMerge="1">
                  <a:txBody>
                    <a:bodyPr/>
                    <a:lstStyle/>
                    <a:p>
                      <a:endParaRPr lang="en-US"/>
                    </a:p>
                  </a:txBody>
                  <a:tcPr/>
                </a:tc>
                <a:tc>
                  <a:txBody>
                    <a:bodyPr/>
                    <a:lstStyle/>
                    <a:p>
                      <a:pPr marL="0" marR="0" algn="ctr">
                        <a:lnSpc>
                          <a:spcPct val="107000"/>
                        </a:lnSpc>
                        <a:spcBef>
                          <a:spcPts val="0"/>
                        </a:spcBef>
                        <a:spcAft>
                          <a:spcPts val="0"/>
                        </a:spcAft>
                      </a:pPr>
                      <a:r>
                        <a:rPr lang="en-US" sz="1000" dirty="0">
                          <a:effectLst/>
                        </a:rPr>
                        <a:t>Beta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000" dirty="0">
                          <a:effectLst/>
                        </a:rPr>
                        <a:t>standartized 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Beta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000" dirty="0">
                          <a:effectLst/>
                        </a:rPr>
                        <a:t>standartized 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Beta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000" dirty="0">
                          <a:effectLst/>
                        </a:rPr>
                        <a:t>standartized 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74412386"/>
                  </a:ext>
                </a:extLst>
              </a:tr>
              <a:tr h="489204">
                <a:tc>
                  <a:txBody>
                    <a:bodyPr/>
                    <a:lstStyle/>
                    <a:p>
                      <a:pPr marL="0" marR="0">
                        <a:lnSpc>
                          <a:spcPct val="107000"/>
                        </a:lnSpc>
                        <a:spcBef>
                          <a:spcPts val="0"/>
                        </a:spcBef>
                        <a:spcAft>
                          <a:spcPts val="0"/>
                        </a:spcAft>
                      </a:pPr>
                      <a:r>
                        <a:rPr lang="en-US" sz="900" dirty="0">
                          <a:effectLst/>
                          <a:latin typeface="Sylfaen" panose="010A0502050306030303" pitchFamily="18" charset="0"/>
                          <a:ea typeface="Calibri" panose="020F0502020204030204" pitchFamily="34" charset="0"/>
                          <a:cs typeface="Times New Roman" panose="02020603050405020304" pitchFamily="18" charset="0"/>
                        </a:rPr>
                        <a:t>Frequency of media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900" dirty="0">
                          <a:effectLst/>
                          <a:latin typeface="Sylfaen" panose="010A0502050306030303" pitchFamily="18" charset="0"/>
                          <a:ea typeface="Calibri" panose="020F0502020204030204" pitchFamily="34" charset="0"/>
                          <a:cs typeface="Helvetica" panose="020B0604020202020204" pitchFamily="34" charset="0"/>
                        </a:rPr>
                        <a:t>0.16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900" dirty="0">
                          <a:effectLst/>
                          <a:latin typeface="Sylfaen" panose="010A0502050306030303" pitchFamily="18" charset="0"/>
                          <a:ea typeface="Calibri" panose="020F0502020204030204" pitchFamily="34" charset="0"/>
                          <a:cs typeface="Helvetica" panose="020B0604020202020204" pitchFamily="34" charset="0"/>
                        </a:rPr>
                        <a:t>0.05 – 0.27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900" b="0" dirty="0">
                          <a:effectLst/>
                          <a:latin typeface="Sylfaen" panose="010A0502050306030303" pitchFamily="18" charset="0"/>
                          <a:ea typeface="Calibri" panose="020F0502020204030204" pitchFamily="34" charset="0"/>
                          <a:cs typeface="Helvetica" panose="020B0604020202020204" pitchFamily="34" charset="0"/>
                        </a:rPr>
                        <a:t>0.003</a:t>
                      </a:r>
                      <a:endParaRPr lang="en-U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71755" marR="71755" algn="ctr">
                        <a:lnSpc>
                          <a:spcPct val="107000"/>
                        </a:lnSpc>
                        <a:spcBef>
                          <a:spcPts val="0"/>
                        </a:spcBef>
                        <a:spcAft>
                          <a:spcPts val="0"/>
                        </a:spcAft>
                      </a:pPr>
                      <a:r>
                        <a:rPr lang="ka-GE" sz="900" dirty="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ctr"/>
                </a:tc>
                <a:tc>
                  <a:txBody>
                    <a:bodyPr/>
                    <a:lstStyle/>
                    <a:p>
                      <a:pPr marL="71755" marR="71755" algn="ctr">
                        <a:lnSpc>
                          <a:spcPct val="107000"/>
                        </a:lnSpc>
                        <a:spcBef>
                          <a:spcPts val="0"/>
                        </a:spcBef>
                        <a:spcAft>
                          <a:spcPts val="0"/>
                        </a:spcAft>
                      </a:pPr>
                      <a:r>
                        <a:rPr lang="ka-GE" sz="900" dirty="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ctr"/>
                </a:tc>
                <a:tc>
                  <a:txBody>
                    <a:bodyPr/>
                    <a:lstStyle/>
                    <a:p>
                      <a:pPr marL="0" marR="0" algn="ctr">
                        <a:lnSpc>
                          <a:spcPct val="107000"/>
                        </a:lnSpc>
                        <a:spcBef>
                          <a:spcPts val="0"/>
                        </a:spcBef>
                        <a:spcAft>
                          <a:spcPts val="0"/>
                        </a:spcAft>
                      </a:pPr>
                      <a:r>
                        <a:rPr lang="ka-GE" sz="900" dirty="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900" dirty="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900" dirty="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900" dirty="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66334472"/>
                  </a:ext>
                </a:extLst>
              </a:tr>
              <a:tr h="609600">
                <a:tc>
                  <a:txBody>
                    <a:bodyPr/>
                    <a:lstStyle/>
                    <a:p>
                      <a:pPr marL="0" marR="0">
                        <a:lnSpc>
                          <a:spcPct val="107000"/>
                        </a:lnSpc>
                        <a:spcBef>
                          <a:spcPts val="0"/>
                        </a:spcBef>
                        <a:spcAft>
                          <a:spcPts val="0"/>
                        </a:spcAft>
                      </a:pPr>
                      <a:r>
                        <a:rPr lang="en-US" sz="1000" dirty="0">
                          <a:effectLst/>
                        </a:rPr>
                        <a:t>Feeling the virus  approaching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0.12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0.04 – 0.19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0.002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0.02 – 0.16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ka-GE"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80618282"/>
                  </a:ext>
                </a:extLst>
              </a:tr>
              <a:tr h="682845">
                <a:tc>
                  <a:txBody>
                    <a:bodyPr/>
                    <a:lstStyle/>
                    <a:p>
                      <a:pPr marL="0" marR="0">
                        <a:lnSpc>
                          <a:spcPct val="107000"/>
                        </a:lnSpc>
                        <a:spcBef>
                          <a:spcPts val="0"/>
                        </a:spcBef>
                        <a:spcAft>
                          <a:spcPts val="0"/>
                        </a:spcAft>
                      </a:pPr>
                      <a:r>
                        <a:rPr lang="en-US" sz="900" dirty="0">
                          <a:effectLst/>
                          <a:latin typeface="Sylfaen" panose="010A0502050306030303" pitchFamily="18" charset="0"/>
                          <a:ea typeface="Calibri" panose="020F0502020204030204" pitchFamily="34" charset="0"/>
                          <a:cs typeface="Times New Roman" panose="02020603050405020304" pitchFamily="18" charset="0"/>
                        </a:rPr>
                        <a:t>Age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90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90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90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71755" marR="71755" algn="ctr">
                        <a:lnSpc>
                          <a:spcPct val="107000"/>
                        </a:lnSpc>
                        <a:spcBef>
                          <a:spcPts val="0"/>
                        </a:spcBef>
                        <a:spcAft>
                          <a:spcPts val="0"/>
                        </a:spcAft>
                      </a:pPr>
                      <a:r>
                        <a:rPr lang="en-US" sz="900" dirty="0">
                          <a:effectLst/>
                          <a:latin typeface="Sylfaen" panose="010A0502050306030303" pitchFamily="18" charset="0"/>
                          <a:ea typeface="Calibri" panose="020F0502020204030204" pitchFamily="34" charset="0"/>
                          <a:cs typeface="Helvetica" panose="020B0604020202020204" pitchFamily="34" charset="0"/>
                        </a:rPr>
                        <a:t>-0.14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71755" marR="71755" algn="ctr">
                        <a:lnSpc>
                          <a:spcPct val="107000"/>
                        </a:lnSpc>
                        <a:spcBef>
                          <a:spcPts val="0"/>
                        </a:spcBef>
                        <a:spcAft>
                          <a:spcPts val="0"/>
                        </a:spcAft>
                      </a:pPr>
                      <a:r>
                        <a:rPr lang="en-US" sz="900" dirty="0">
                          <a:effectLst/>
                          <a:latin typeface="Sylfaen" panose="010A0502050306030303" pitchFamily="18" charset="0"/>
                          <a:ea typeface="Calibri" panose="020F0502020204030204" pitchFamily="34" charset="0"/>
                          <a:cs typeface="Helvetica" panose="020B0604020202020204" pitchFamily="34" charset="0"/>
                        </a:rPr>
                        <a:t>-0.27 – -0.01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900" b="0" dirty="0">
                          <a:effectLst/>
                          <a:latin typeface="Sylfaen" panose="010A0502050306030303" pitchFamily="18" charset="0"/>
                          <a:ea typeface="Calibri" panose="020F0502020204030204" pitchFamily="34" charset="0"/>
                          <a:cs typeface="Helvetica" panose="020B0604020202020204" pitchFamily="34" charset="0"/>
                        </a:rPr>
                        <a:t>0.039</a:t>
                      </a:r>
                      <a:endParaRPr lang="en-U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900" dirty="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90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900" dirty="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380101658"/>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07451246"/>
              </p:ext>
            </p:extLst>
          </p:nvPr>
        </p:nvGraphicFramePr>
        <p:xfrm>
          <a:off x="304799" y="6093045"/>
          <a:ext cx="8381997" cy="682845"/>
        </p:xfrm>
        <a:graphic>
          <a:graphicData uri="http://schemas.openxmlformats.org/drawingml/2006/table">
            <a:tbl>
              <a:tblPr firstRow="1" firstCol="1" bandRow="1">
                <a:tableStyleId>{5C22544A-7EE6-4342-B048-85BDC9FD1C3A}</a:tableStyleId>
              </a:tblPr>
              <a:tblGrid>
                <a:gridCol w="1338814">
                  <a:extLst>
                    <a:ext uri="{9D8B030D-6E8A-4147-A177-3AD203B41FA5}">
                      <a16:colId xmlns:a16="http://schemas.microsoft.com/office/drawing/2014/main" val="1431951986"/>
                    </a:ext>
                  </a:extLst>
                </a:gridCol>
                <a:gridCol w="990498">
                  <a:extLst>
                    <a:ext uri="{9D8B030D-6E8A-4147-A177-3AD203B41FA5}">
                      <a16:colId xmlns:a16="http://schemas.microsoft.com/office/drawing/2014/main" val="919599043"/>
                    </a:ext>
                  </a:extLst>
                </a:gridCol>
                <a:gridCol w="990498">
                  <a:extLst>
                    <a:ext uri="{9D8B030D-6E8A-4147-A177-3AD203B41FA5}">
                      <a16:colId xmlns:a16="http://schemas.microsoft.com/office/drawing/2014/main" val="2527043421"/>
                    </a:ext>
                  </a:extLst>
                </a:gridCol>
                <a:gridCol w="566113">
                  <a:extLst>
                    <a:ext uri="{9D8B030D-6E8A-4147-A177-3AD203B41FA5}">
                      <a16:colId xmlns:a16="http://schemas.microsoft.com/office/drawing/2014/main" val="2091905748"/>
                    </a:ext>
                  </a:extLst>
                </a:gridCol>
                <a:gridCol w="990498">
                  <a:extLst>
                    <a:ext uri="{9D8B030D-6E8A-4147-A177-3AD203B41FA5}">
                      <a16:colId xmlns:a16="http://schemas.microsoft.com/office/drawing/2014/main" val="945720868"/>
                    </a:ext>
                  </a:extLst>
                </a:gridCol>
                <a:gridCol w="990498">
                  <a:extLst>
                    <a:ext uri="{9D8B030D-6E8A-4147-A177-3AD203B41FA5}">
                      <a16:colId xmlns:a16="http://schemas.microsoft.com/office/drawing/2014/main" val="651602563"/>
                    </a:ext>
                  </a:extLst>
                </a:gridCol>
                <a:gridCol w="566113">
                  <a:extLst>
                    <a:ext uri="{9D8B030D-6E8A-4147-A177-3AD203B41FA5}">
                      <a16:colId xmlns:a16="http://schemas.microsoft.com/office/drawing/2014/main" val="3994224083"/>
                    </a:ext>
                  </a:extLst>
                </a:gridCol>
                <a:gridCol w="577369">
                  <a:extLst>
                    <a:ext uri="{9D8B030D-6E8A-4147-A177-3AD203B41FA5}">
                      <a16:colId xmlns:a16="http://schemas.microsoft.com/office/drawing/2014/main" val="4260795398"/>
                    </a:ext>
                  </a:extLst>
                </a:gridCol>
                <a:gridCol w="838313">
                  <a:extLst>
                    <a:ext uri="{9D8B030D-6E8A-4147-A177-3AD203B41FA5}">
                      <a16:colId xmlns:a16="http://schemas.microsoft.com/office/drawing/2014/main" val="2352501396"/>
                    </a:ext>
                  </a:extLst>
                </a:gridCol>
                <a:gridCol w="533283">
                  <a:extLst>
                    <a:ext uri="{9D8B030D-6E8A-4147-A177-3AD203B41FA5}">
                      <a16:colId xmlns:a16="http://schemas.microsoft.com/office/drawing/2014/main" val="1100079960"/>
                    </a:ext>
                  </a:extLst>
                </a:gridCol>
              </a:tblGrid>
              <a:tr h="682845">
                <a:tc>
                  <a:txBody>
                    <a:bodyPr/>
                    <a:lstStyle/>
                    <a:p>
                      <a:pPr marL="0" marR="0">
                        <a:lnSpc>
                          <a:spcPct val="107000"/>
                        </a:lnSpc>
                        <a:spcBef>
                          <a:spcPts val="0"/>
                        </a:spcBef>
                        <a:spcAft>
                          <a:spcPts val="0"/>
                        </a:spcAft>
                      </a:pPr>
                      <a:r>
                        <a:rPr lang="en-US" sz="1000" dirty="0">
                          <a:effectLst/>
                        </a:rPr>
                        <a:t>Confidence in the medical sector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10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2"/>
                    </a:solidFill>
                  </a:tcPr>
                </a:tc>
                <a:tc>
                  <a:txBody>
                    <a:bodyPr/>
                    <a:lstStyle/>
                    <a:p>
                      <a:pPr marL="0" marR="0" algn="ctr">
                        <a:lnSpc>
                          <a:spcPct val="107000"/>
                        </a:lnSpc>
                        <a:spcBef>
                          <a:spcPts val="0"/>
                        </a:spcBef>
                        <a:spcAft>
                          <a:spcPts val="0"/>
                        </a:spcAft>
                      </a:pPr>
                      <a:r>
                        <a:rPr lang="ka-GE" sz="10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2"/>
                    </a:solidFill>
                  </a:tcPr>
                </a:tc>
                <a:tc>
                  <a:txBody>
                    <a:bodyPr/>
                    <a:lstStyle/>
                    <a:p>
                      <a:pPr marL="0" marR="0" algn="ctr">
                        <a:lnSpc>
                          <a:spcPct val="107000"/>
                        </a:lnSpc>
                        <a:spcBef>
                          <a:spcPts val="0"/>
                        </a:spcBef>
                        <a:spcAft>
                          <a:spcPts val="0"/>
                        </a:spcAft>
                      </a:pPr>
                      <a:r>
                        <a:rPr lang="ka-GE" sz="10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2"/>
                    </a:solidFill>
                  </a:tcPr>
                </a:tc>
                <a:tc>
                  <a:txBody>
                    <a:bodyPr/>
                    <a:lstStyle/>
                    <a:p>
                      <a:pPr marL="71755" marR="71755" algn="ctr">
                        <a:lnSpc>
                          <a:spcPct val="107000"/>
                        </a:lnSpc>
                        <a:spcBef>
                          <a:spcPts val="0"/>
                        </a:spcBef>
                        <a:spcAft>
                          <a:spcPts val="0"/>
                        </a:spcAft>
                      </a:pPr>
                      <a:r>
                        <a:rPr lang="ka-GE" sz="10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ctr">
                    <a:solidFill>
                      <a:schemeClr val="bg2"/>
                    </a:solidFill>
                  </a:tcPr>
                </a:tc>
                <a:tc>
                  <a:txBody>
                    <a:bodyPr/>
                    <a:lstStyle/>
                    <a:p>
                      <a:pPr marL="71755" marR="71755" algn="ctr">
                        <a:lnSpc>
                          <a:spcPct val="107000"/>
                        </a:lnSpc>
                        <a:spcBef>
                          <a:spcPts val="0"/>
                        </a:spcBef>
                        <a:spcAft>
                          <a:spcPts val="0"/>
                        </a:spcAft>
                      </a:pPr>
                      <a:r>
                        <a:rPr lang="ka-GE" sz="10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ctr">
                    <a:solidFill>
                      <a:schemeClr val="bg2"/>
                    </a:solidFill>
                  </a:tcPr>
                </a:tc>
                <a:tc>
                  <a:txBody>
                    <a:bodyPr/>
                    <a:lstStyle/>
                    <a:p>
                      <a:pPr marL="0" marR="0" algn="ctr">
                        <a:lnSpc>
                          <a:spcPct val="107000"/>
                        </a:lnSpc>
                        <a:spcBef>
                          <a:spcPts val="0"/>
                        </a:spcBef>
                        <a:spcAft>
                          <a:spcPts val="0"/>
                        </a:spcAft>
                      </a:pPr>
                      <a:r>
                        <a:rPr lang="ka-GE" sz="10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2"/>
                    </a:solidFill>
                  </a:tcPr>
                </a:tc>
                <a:tc>
                  <a:txBody>
                    <a:bodyPr/>
                    <a:lstStyle/>
                    <a:p>
                      <a:pPr marL="0" marR="0" algn="ctr">
                        <a:lnSpc>
                          <a:spcPct val="107000"/>
                        </a:lnSpc>
                        <a:spcBef>
                          <a:spcPts val="0"/>
                        </a:spcBef>
                        <a:spcAft>
                          <a:spcPts val="0"/>
                        </a:spcAft>
                      </a:pPr>
                      <a:r>
                        <a:rPr lang="en-US" sz="1000" b="0" dirty="0">
                          <a:solidFill>
                            <a:schemeClr val="tx1"/>
                          </a:solidFill>
                          <a:effectLst/>
                        </a:rPr>
                        <a:t>0.10</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2"/>
                    </a:solidFill>
                  </a:tcPr>
                </a:tc>
                <a:tc>
                  <a:txBody>
                    <a:bodyPr/>
                    <a:lstStyle/>
                    <a:p>
                      <a:pPr marL="0" marR="0" algn="ctr">
                        <a:lnSpc>
                          <a:spcPct val="107000"/>
                        </a:lnSpc>
                        <a:spcBef>
                          <a:spcPts val="0"/>
                        </a:spcBef>
                        <a:spcAft>
                          <a:spcPts val="0"/>
                        </a:spcAft>
                      </a:pPr>
                      <a:r>
                        <a:rPr lang="en-US" sz="1000" b="0" dirty="0">
                          <a:solidFill>
                            <a:schemeClr val="tx1"/>
                          </a:solidFill>
                          <a:effectLst/>
                        </a:rPr>
                        <a:t>-0.17 – -0.03</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2"/>
                    </a:solidFill>
                  </a:tcPr>
                </a:tc>
                <a:tc>
                  <a:txBody>
                    <a:bodyPr/>
                    <a:lstStyle/>
                    <a:p>
                      <a:pPr marL="0" marR="0" algn="ctr">
                        <a:lnSpc>
                          <a:spcPct val="107000"/>
                        </a:lnSpc>
                        <a:spcBef>
                          <a:spcPts val="0"/>
                        </a:spcBef>
                        <a:spcAft>
                          <a:spcPts val="0"/>
                        </a:spcAft>
                      </a:pPr>
                      <a:r>
                        <a:rPr lang="en-US" sz="1000" b="0" dirty="0">
                          <a:solidFill>
                            <a:schemeClr val="tx1"/>
                          </a:solidFill>
                          <a:effectLst/>
                        </a:rPr>
                        <a:t>0.008</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2"/>
                    </a:solidFill>
                  </a:tcPr>
                </a:tc>
                <a:extLst>
                  <a:ext uri="{0D108BD9-81ED-4DB2-BD59-A6C34878D82A}">
                    <a16:rowId xmlns:a16="http://schemas.microsoft.com/office/drawing/2014/main" val="2799164799"/>
                  </a:ext>
                </a:extLst>
              </a:tr>
            </a:tbl>
          </a:graphicData>
        </a:graphic>
      </p:graphicFrame>
    </p:spTree>
    <p:extLst>
      <p:ext uri="{BB962C8B-B14F-4D97-AF65-F5344CB8AC3E}">
        <p14:creationId xmlns:p14="http://schemas.microsoft.com/office/powerpoint/2010/main" val="600813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779785667"/>
              </p:ext>
            </p:extLst>
          </p:nvPr>
        </p:nvGraphicFramePr>
        <p:xfrm>
          <a:off x="3522785" y="0"/>
          <a:ext cx="52578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032811099"/>
              </p:ext>
            </p:extLst>
          </p:nvPr>
        </p:nvGraphicFramePr>
        <p:xfrm>
          <a:off x="152400" y="533400"/>
          <a:ext cx="3352800" cy="586994"/>
        </p:xfrm>
        <a:graphic>
          <a:graphicData uri="http://schemas.openxmlformats.org/drawingml/2006/table">
            <a:tbl>
              <a:tblPr firstRow="1" firstCol="1" bandRow="1">
                <a:tableStyleId>{5C22544A-7EE6-4342-B048-85BDC9FD1C3A}</a:tableStyleId>
              </a:tblPr>
              <a:tblGrid>
                <a:gridCol w="33528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effectLst/>
                        </a:rPr>
                        <a:t> </a:t>
                      </a:r>
                      <a:r>
                        <a:rPr lang="en-US" sz="1800" dirty="0">
                          <a:solidFill>
                            <a:schemeClr val="tx1"/>
                          </a:solidFill>
                          <a:effectLst/>
                        </a:rPr>
                        <a:t>Respondents’ behavior</a:t>
                      </a:r>
                      <a:endParaRPr lang="ka-GE" sz="1800" dirty="0">
                        <a:solidFill>
                          <a:schemeClr val="tx1"/>
                        </a:solidFill>
                        <a:effectLst/>
                      </a:endParaRP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638558892"/>
              </p:ext>
            </p:extLst>
          </p:nvPr>
        </p:nvGraphicFramePr>
        <p:xfrm>
          <a:off x="152400" y="1524000"/>
          <a:ext cx="3352800" cy="1371600"/>
        </p:xfrm>
        <a:graphic>
          <a:graphicData uri="http://schemas.openxmlformats.org/drawingml/2006/table">
            <a:tbl>
              <a:tblPr firstRow="1" firstCol="1" bandRow="1">
                <a:tableStyleId>{5C22544A-7EE6-4342-B048-85BDC9FD1C3A}</a:tableStyleId>
              </a:tblPr>
              <a:tblGrid>
                <a:gridCol w="3352800">
                  <a:extLst>
                    <a:ext uri="{9D8B030D-6E8A-4147-A177-3AD203B41FA5}">
                      <a16:colId xmlns:a16="http://schemas.microsoft.com/office/drawing/2014/main" val="3901855696"/>
                    </a:ext>
                  </a:extLst>
                </a:gridCol>
              </a:tblGrid>
              <a:tr h="1371600">
                <a:tc>
                  <a:txBody>
                    <a:bodyPr/>
                    <a:lstStyle/>
                    <a:p>
                      <a:r>
                        <a:rPr lang="en-US" sz="1100" dirty="0">
                          <a:effectLst/>
                        </a:rPr>
                        <a:t> </a:t>
                      </a:r>
                      <a:r>
                        <a:rPr lang="en-US" sz="1800" b="1" kern="1200" dirty="0">
                          <a:solidFill>
                            <a:schemeClr val="lt1"/>
                          </a:solidFill>
                          <a:effectLst/>
                          <a:latin typeface="+mn-lt"/>
                          <a:ea typeface="+mn-ea"/>
                          <a:cs typeface="+mn-cs"/>
                        </a:rPr>
                        <a:t>More than 90% of respondents in all three waves report that they are taking preventive measures </a:t>
                      </a:r>
                      <a:r>
                        <a:rPr lang="en-US" sz="1800" b="1" kern="1200">
                          <a:solidFill>
                            <a:schemeClr val="lt1"/>
                          </a:solidFill>
                          <a:effectLst/>
                          <a:latin typeface="+mn-lt"/>
                          <a:ea typeface="+mn-ea"/>
                          <a:cs typeface="+mn-cs"/>
                        </a:rPr>
                        <a:t>against the coronavirus </a:t>
                      </a:r>
                      <a:r>
                        <a:rPr lang="en-US" sz="1800" b="1" kern="1200" dirty="0">
                          <a:solidFill>
                            <a:schemeClr val="lt1"/>
                          </a:solidFill>
                          <a:effectLst/>
                          <a:latin typeface="+mn-lt"/>
                          <a:ea typeface="+mn-ea"/>
                          <a:cs typeface="+mn-cs"/>
                        </a:rPr>
                        <a:t>infection</a:t>
                      </a:r>
                      <a:endParaRPr lang="ka-GE" sz="18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2666</TotalTime>
  <Words>2384</Words>
  <Application>Microsoft Office PowerPoint</Application>
  <PresentationFormat>On-screen Show (4:3)</PresentationFormat>
  <Paragraphs>670</Paragraphs>
  <Slides>40</Slides>
  <Notes>38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Arial</vt:lpstr>
      <vt:lpstr>Calibri</vt:lpstr>
      <vt:lpstr>Sylfaen</vt:lpstr>
      <vt:lpstr>Office Theme</vt:lpstr>
      <vt:lpstr>Monitoring population awareness, risk perception, preventive behavior and public confidence at the background of the coronavirus pandemic in Georgia (first, second and third wave research report)</vt:lpstr>
      <vt:lpstr>METHODOLOGY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for your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GVINIANIDZE, Kakha</cp:lastModifiedBy>
  <cp:revision>139</cp:revision>
  <dcterms:created xsi:type="dcterms:W3CDTF">2020-05-11T17:55:39Z</dcterms:created>
  <dcterms:modified xsi:type="dcterms:W3CDTF">2020-06-16T12:08:52Z</dcterms:modified>
</cp:coreProperties>
</file>